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5"/>
  </p:notesMasterIdLst>
  <p:sldIdLst>
    <p:sldId id="256" r:id="rId2"/>
    <p:sldId id="1284" r:id="rId3"/>
    <p:sldId id="1173" r:id="rId4"/>
    <p:sldId id="1230" r:id="rId5"/>
    <p:sldId id="1289" r:id="rId6"/>
    <p:sldId id="1291" r:id="rId7"/>
    <p:sldId id="1321" r:id="rId8"/>
    <p:sldId id="297" r:id="rId9"/>
    <p:sldId id="298" r:id="rId10"/>
    <p:sldId id="1322" r:id="rId11"/>
    <p:sldId id="1323" r:id="rId12"/>
    <p:sldId id="985" r:id="rId13"/>
    <p:sldId id="1074" r:id="rId14"/>
    <p:sldId id="1326" r:id="rId15"/>
    <p:sldId id="1327" r:id="rId16"/>
    <p:sldId id="1328" r:id="rId17"/>
    <p:sldId id="1329" r:id="rId18"/>
    <p:sldId id="1330" r:id="rId19"/>
    <p:sldId id="1331" r:id="rId20"/>
    <p:sldId id="1332" r:id="rId21"/>
    <p:sldId id="1333" r:id="rId22"/>
    <p:sldId id="1339" r:id="rId23"/>
    <p:sldId id="1340" r:id="rId24"/>
    <p:sldId id="1217" r:id="rId25"/>
    <p:sldId id="1341" r:id="rId26"/>
    <p:sldId id="1345" r:id="rId27"/>
    <p:sldId id="1342" r:id="rId28"/>
    <p:sldId id="1343" r:id="rId29"/>
    <p:sldId id="1344" r:id="rId30"/>
    <p:sldId id="1338" r:id="rId31"/>
    <p:sldId id="1324" r:id="rId32"/>
    <p:sldId id="303" r:id="rId33"/>
    <p:sldId id="1334" r:id="rId34"/>
    <p:sldId id="1336" r:id="rId35"/>
    <p:sldId id="1337" r:id="rId36"/>
    <p:sldId id="1346" r:id="rId37"/>
    <p:sldId id="1348" r:id="rId38"/>
    <p:sldId id="1349" r:id="rId39"/>
    <p:sldId id="1347" r:id="rId40"/>
    <p:sldId id="1350" r:id="rId41"/>
    <p:sldId id="1357" r:id="rId42"/>
    <p:sldId id="1351" r:id="rId43"/>
    <p:sldId id="1218" r:id="rId44"/>
    <p:sldId id="1325" r:id="rId45"/>
    <p:sldId id="1352" r:id="rId46"/>
    <p:sldId id="1353" r:id="rId47"/>
    <p:sldId id="1359" r:id="rId48"/>
    <p:sldId id="1360" r:id="rId49"/>
    <p:sldId id="1361" r:id="rId50"/>
    <p:sldId id="1363" r:id="rId51"/>
    <p:sldId id="1362" r:id="rId52"/>
    <p:sldId id="1355" r:id="rId53"/>
    <p:sldId id="1356" r:id="rId54"/>
    <p:sldId id="1358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269" r:id="rId68"/>
    <p:sldId id="270" r:id="rId69"/>
    <p:sldId id="271" r:id="rId70"/>
    <p:sldId id="272" r:id="rId71"/>
    <p:sldId id="273" r:id="rId72"/>
    <p:sldId id="274" r:id="rId73"/>
    <p:sldId id="275" r:id="rId74"/>
    <p:sldId id="276" r:id="rId75"/>
    <p:sldId id="277" r:id="rId76"/>
    <p:sldId id="278" r:id="rId77"/>
    <p:sldId id="279" r:id="rId78"/>
    <p:sldId id="280" r:id="rId79"/>
    <p:sldId id="281" r:id="rId80"/>
    <p:sldId id="282" r:id="rId81"/>
    <p:sldId id="283" r:id="rId82"/>
    <p:sldId id="284" r:id="rId83"/>
    <p:sldId id="285" r:id="rId84"/>
    <p:sldId id="286" r:id="rId85"/>
    <p:sldId id="287" r:id="rId86"/>
    <p:sldId id="288" r:id="rId87"/>
    <p:sldId id="289" r:id="rId88"/>
    <p:sldId id="290" r:id="rId89"/>
    <p:sldId id="291" r:id="rId90"/>
    <p:sldId id="292" r:id="rId91"/>
    <p:sldId id="293" r:id="rId92"/>
    <p:sldId id="294" r:id="rId93"/>
    <p:sldId id="295" r:id="rId94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96"/>
      <p:bold r:id="rId97"/>
    </p:embeddedFont>
    <p:embeddedFont>
      <p:font typeface="新細明體" panose="02020500000000000000" pitchFamily="18" charset="-120"/>
      <p:regular r:id="rId98"/>
    </p:embeddedFont>
    <p:embeddedFont>
      <p:font typeface="Calibri" panose="020F0502020204030204" pitchFamily="34" charset="0"/>
      <p:regular r:id="rId99"/>
      <p:bold r:id="rId100"/>
      <p:italic r:id="rId101"/>
      <p:boldItalic r:id="rId102"/>
    </p:embeddedFont>
    <p:embeddedFont>
      <p:font typeface="Montserrat" pitchFamily="2" charset="0"/>
      <p:regular r:id="rId103"/>
      <p:bold r:id="rId104"/>
      <p:italic r:id="rId105"/>
      <p:boldItalic r:id="rId106"/>
    </p:embeddedFont>
    <p:embeddedFont>
      <p:font typeface="Roboto Slab" panose="020F0502020204030204" pitchFamily="34" charset="0"/>
      <p:regular r:id="rId107"/>
      <p:bold r:id="rId108"/>
      <p:italic r:id="rId109"/>
      <p:boldItalic r:id="rId110"/>
    </p:embeddedFont>
    <p:embeddedFont>
      <p:font typeface="Source Sans Pro" panose="020B0503030403020204" pitchFamily="34" charset="0"/>
      <p:regular r:id="rId111"/>
      <p:bold r:id="rId112"/>
      <p:italic r:id="rId113"/>
      <p:boldItalic r:id="rId1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05"/>
    <p:restoredTop sz="93407"/>
  </p:normalViewPr>
  <p:slideViewPr>
    <p:cSldViewPr snapToGrid="0" snapToObjects="1">
      <p:cViewPr varScale="1">
        <p:scale>
          <a:sx n="107" d="100"/>
          <a:sy n="107" d="100"/>
        </p:scale>
        <p:origin x="1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8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5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448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834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63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851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293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757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745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635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949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84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546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633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949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064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6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217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527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892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1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376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5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6240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354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569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176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948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493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77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502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11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948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854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7841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945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890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2977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128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56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5441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319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9394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9136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101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0698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bf1dbd17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bf1dbd17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bf1dbd17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bf1dbd17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bf1dbd17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bf1dbd17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bf1dbd17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bf1dbd17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bf1dbd17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bf1dbd17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abf1dbd17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abf1dbd17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710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bf1dbd17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abf1dbd17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bf1dbd179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abf1dbd179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bf1dbd179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bf1dbd179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84fc56d062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84fc56d062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114470e8e2_9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114470e8e2_9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62b07a6525_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62b07a6525_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89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google.com/forms/d/1s08d0MUlZ5A0fCgJ-wAix-uq-iWlhKXcom-ZY7RBKVM/edit?usp=sharing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google.com/forms/d/1s08d0MUlZ5A0fCgJ-wAix-uq-iWlhKXcom-ZY7RBKVM/edit?usp=sharin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google.com/forms/d/1s08d0MUlZ5A0fCgJ-wAix-uq-iWlhKXcom-ZY7RBKVM/edit?usp=sharing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OpLjn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l.beer/zicipinlv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l.beer/zicipinlv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google.com/forms/d/1s08d0MUlZ5A0fCgJ-wAix-uq-iWlhKXcom-ZY7RBKVM/edit?usp=sharing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OpLjn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google.com/forms/d/1s08d0MUlZ5A0fCgJ-wAix-uq-iWlhKXcom-ZY7RBKVM/edit?usp=sharing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google.com/forms/d/1s08d0MUlZ5A0fCgJ-wAix-uq-iWlhKXcom-ZY7RBKVM/edit?usp=sharing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google.com/forms/d/1s08d0MUlZ5A0fCgJ-wAix-uq-iWlhKXcom-ZY7RBKVM/edit?usp=sharing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OpLjny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oboto-slab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4" y="1991850"/>
            <a:ext cx="641888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4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人工智慧微課程</a:t>
            </a:r>
            <a:br>
              <a:rPr lang="en-US" sz="4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sz="3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第四單元</a:t>
            </a:r>
            <a:r>
              <a:rPr 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利用程式來分析文字、語言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345A03-E18A-B24E-A075-2CC1582C236F}"/>
              </a:ext>
            </a:extLst>
          </p:cNvPr>
          <p:cNvSpPr/>
          <p:nvPr/>
        </p:nvSpPr>
        <p:spPr>
          <a:xfrm>
            <a:off x="2604959" y="3292156"/>
            <a:ext cx="1592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2022/04/18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課程內容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(Word Count)</a:t>
            </a:r>
            <a:endParaRPr lang="en" altLang="zh-TW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：利用線上工具計算文字相似度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：利用線上工具計算句子相似度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lvl="0" indent="0">
              <a:buNone/>
            </a:pP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將以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小節（總共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小時）來進行</a:t>
            </a: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647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5DCC9-6204-084E-99FD-EEC4774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課後問卷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第四週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0856ED-2BEC-5A4A-91FB-258FB90F8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https://docs.google.com/forms/d/e/1FAIpQLScztJLXIMbGXGX5FTsrmB8D5NiubfVrQefAa5i0n76G34Fnog/viewform</a:t>
            </a:r>
            <a:endParaRPr kumimoji="1" lang="en" altLang="zh-TW" dirty="0"/>
          </a:p>
          <a:p>
            <a:endParaRPr kumimoji="1" lang="en" altLang="zh-TW" dirty="0">
              <a:hlinkClick r:id=""/>
            </a:endParaRPr>
          </a:p>
          <a:p>
            <a:r>
              <a:rPr kumimoji="1" lang="en" altLang="zh-TW" dirty="0">
                <a:hlinkClick r:id=""/>
              </a:rPr>
              <a:t>https://reurl.cc/QjA9KZ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93C3A-524B-D949-9040-A41A79723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BC30A-E3E7-0140-93B3-DE9EFCF9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80" y="2422630"/>
            <a:ext cx="2412670" cy="24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3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lvl="0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Count) </a:t>
            </a:r>
            <a:endParaRPr lang="zh-TW" altLang="en-US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文章段落的基本元素：字跟詞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8212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Count)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以「我有一隻小毛驢」為例</a:t>
            </a:r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146B20-FAA1-FE74-967F-A3697BEA565E}"/>
              </a:ext>
            </a:extLst>
          </p:cNvPr>
          <p:cNvSpPr/>
          <p:nvPr/>
        </p:nvSpPr>
        <p:spPr>
          <a:xfrm>
            <a:off x="3033215" y="1995736"/>
            <a:ext cx="30775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有一天我心血來潮騎著去趕集，</a:t>
            </a:r>
          </a:p>
          <a:p>
            <a:r>
              <a:rPr lang="zh-TW" altLang="en-US" dirty="0"/>
              <a:t>我手裡拿著小皮鞭，</a:t>
            </a:r>
          </a:p>
          <a:p>
            <a:r>
              <a:rPr lang="zh-TW" altLang="en-US" dirty="0"/>
              <a:t>我心裡正得意，</a:t>
            </a:r>
          </a:p>
          <a:p>
            <a:r>
              <a:rPr lang="zh-TW" altLang="en-US" dirty="0"/>
              <a:t>不知怎麼嘩啦啦啦啦我摔了一身泥。</a:t>
            </a:r>
          </a:p>
          <a:p>
            <a:endParaRPr lang="zh-TW" altLang="en-US" dirty="0"/>
          </a:p>
          <a:p>
            <a:r>
              <a:rPr lang="zh-TW" altLang="en-US" dirty="0"/>
              <a:t>我有一隻小毛驢，</a:t>
            </a:r>
          </a:p>
          <a:p>
            <a:r>
              <a:rPr lang="zh-TW" altLang="en-US" dirty="0"/>
              <a:t>我從來也不騎，</a:t>
            </a:r>
          </a:p>
          <a:p>
            <a:r>
              <a:rPr lang="zh-TW" altLang="en-US" dirty="0"/>
              <a:t>有一天我心血來潮騎著去趕集，</a:t>
            </a:r>
          </a:p>
          <a:p>
            <a:r>
              <a:rPr lang="zh-TW" altLang="en-US" dirty="0"/>
              <a:t>我手裡拿著小皮鞭，</a:t>
            </a:r>
          </a:p>
          <a:p>
            <a:r>
              <a:rPr lang="zh-TW" altLang="en-US" dirty="0"/>
              <a:t>我心裡正得意，</a:t>
            </a:r>
          </a:p>
          <a:p>
            <a:r>
              <a:rPr lang="zh-TW" altLang="en-US" dirty="0"/>
              <a:t>不知怎麼嘩啦啦啦啦我摔了一身泥。</a:t>
            </a:r>
          </a:p>
        </p:txBody>
      </p:sp>
    </p:spTree>
    <p:extLst>
      <p:ext uri="{BB962C8B-B14F-4D97-AF65-F5344CB8AC3E}">
        <p14:creationId xmlns:p14="http://schemas.microsoft.com/office/powerpoint/2010/main" val="580755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Count)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上一週我們有談過文字的處理流程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r>
              <a:rPr lang="zh-TW" altLang="en-US" dirty="0"/>
              <a:t>字跟詞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r>
              <a:rPr lang="zh-TW" altLang="en-US" dirty="0"/>
              <a:t>有一天我心血來潮騎著去趕集</a:t>
            </a:r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9428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Count)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字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r>
              <a:rPr lang="zh-TW" altLang="en-US" dirty="0"/>
              <a:t>有，一，天，我，心，血，來，潮，騎，著，去，趕，集</a:t>
            </a:r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07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Count)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詞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r>
              <a:rPr lang="zh-TW" altLang="en-US" dirty="0"/>
              <a:t>有一天，我，心血來潮，騎著，去，趕集</a:t>
            </a:r>
            <a:endParaRPr lang="en-US" altLang="zh-TW" dirty="0"/>
          </a:p>
          <a:p>
            <a:pPr lvl="0"/>
            <a:endParaRPr lang="en-US" altLang="zh-TW" dirty="0"/>
          </a:p>
          <a:p>
            <a:r>
              <a:rPr lang="zh-TW" altLang="en-US" dirty="0"/>
              <a:t>有，一天，我，心血，來潮，騎，著，去，趕集</a:t>
            </a:r>
          </a:p>
          <a:p>
            <a:pPr lvl="0"/>
            <a:endParaRPr lang="zh-TW" altLang="en-US" dirty="0"/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329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Count)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詞怎麼分呢</a:t>
            </a:r>
            <a:r>
              <a:rPr lang="en-US" altLang="zh-TW" dirty="0"/>
              <a:t>?</a:t>
            </a:r>
          </a:p>
          <a:p>
            <a:pPr lvl="0"/>
            <a:endParaRPr lang="en-US" altLang="zh-TW" dirty="0"/>
          </a:p>
          <a:p>
            <a:pPr lvl="0"/>
            <a:r>
              <a:rPr lang="zh-TW" altLang="en-US" dirty="0"/>
              <a:t>一個字一組，兩個字一組，三個字一組，四個字一組 </a:t>
            </a:r>
            <a:r>
              <a:rPr lang="en-US" altLang="zh-TW" dirty="0"/>
              <a:t>…</a:t>
            </a:r>
          </a:p>
          <a:p>
            <a:pPr lvl="0"/>
            <a:endParaRPr lang="en-US" altLang="zh-TW" dirty="0"/>
          </a:p>
          <a:p>
            <a:r>
              <a:rPr lang="zh-TW" altLang="en-US" dirty="0"/>
              <a:t>中文斷詞，這是中文特殊的地方</a:t>
            </a:r>
          </a:p>
          <a:p>
            <a:pPr lvl="0"/>
            <a:endParaRPr lang="zh-TW" altLang="en-US" dirty="0"/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835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Count)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中文斷詞</a:t>
            </a:r>
            <a:endParaRPr lang="en-US" altLang="zh-TW" dirty="0"/>
          </a:p>
          <a:p>
            <a:pPr lvl="0"/>
            <a:endParaRPr lang="en-US" altLang="zh-TW" dirty="0"/>
          </a:p>
          <a:p>
            <a:pPr lvl="0"/>
            <a:r>
              <a:rPr lang="zh-TW" altLang="en-US" dirty="0"/>
              <a:t>因為中文的「詞」有很多表示方式</a:t>
            </a:r>
            <a:endParaRPr lang="en-US" altLang="zh-TW" dirty="0"/>
          </a:p>
          <a:p>
            <a:r>
              <a:rPr lang="zh-TW" altLang="en-US" dirty="0"/>
              <a:t>有一天，可以是：</a:t>
            </a:r>
            <a:br>
              <a:rPr lang="en-US" altLang="zh-TW" dirty="0"/>
            </a:br>
            <a:r>
              <a:rPr lang="zh-TW" altLang="en-US" dirty="0"/>
              <a:t>「有」，「一天」 或是 「有一天」</a:t>
            </a:r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533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Count)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我們來複習上一堂課的內容</a:t>
            </a:r>
            <a:endParaRPr lang="en-US" altLang="zh-TW" dirty="0"/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C3A702-AAFB-FF71-1A78-A846913C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0072"/>
            <a:ext cx="9144000" cy="22768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0549660-E71A-3974-CFAC-F7B83E4F3F48}"/>
              </a:ext>
            </a:extLst>
          </p:cNvPr>
          <p:cNvSpPr/>
          <p:nvPr/>
        </p:nvSpPr>
        <p:spPr>
          <a:xfrm>
            <a:off x="1910687" y="4638875"/>
            <a:ext cx="508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aiacademy.tw</a:t>
            </a:r>
            <a:r>
              <a:rPr lang="en" altLang="zh-TW" dirty="0"/>
              <a:t>/what-is-</a:t>
            </a:r>
            <a:r>
              <a:rPr lang="en" altLang="zh-TW" dirty="0" err="1"/>
              <a:t>nlp</a:t>
            </a:r>
            <a:r>
              <a:rPr lang="en" altLang="zh-TW" dirty="0"/>
              <a:t>-natural-language-processing/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699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5DCC9-6204-084E-99FD-EEC4774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課後問卷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第四週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0856ED-2BEC-5A4A-91FB-258FB90F8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https://docs.google.com/forms/d/e/1FAIpQLScztJLXIMbGXGX5FTsrmB8D5NiubfVrQefAa5i0n76G34Fnog/viewform</a:t>
            </a:r>
            <a:endParaRPr kumimoji="1" lang="en" altLang="zh-TW" dirty="0"/>
          </a:p>
          <a:p>
            <a:endParaRPr kumimoji="1" lang="en" altLang="zh-TW" dirty="0">
              <a:hlinkClick r:id=""/>
            </a:endParaRPr>
          </a:p>
          <a:p>
            <a:r>
              <a:rPr kumimoji="1" lang="en" altLang="zh-TW" dirty="0">
                <a:hlinkClick r:id=""/>
              </a:rPr>
              <a:t>https://reurl.cc/QjA9KZ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93C3A-524B-D949-9040-A41A79723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BC30A-E3E7-0140-93B3-DE9EFCF9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80" y="2422630"/>
            <a:ext cx="2412670" cy="24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77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Count)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我們來複習上一堂課的內容：語法樹</a:t>
            </a:r>
            <a:endParaRPr lang="en-US" altLang="zh-TW" dirty="0"/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549312-41DD-2E9C-536E-E5F08592ACBF}"/>
              </a:ext>
            </a:extLst>
          </p:cNvPr>
          <p:cNvSpPr/>
          <p:nvPr/>
        </p:nvSpPr>
        <p:spPr>
          <a:xfrm>
            <a:off x="1910687" y="4638875"/>
            <a:ext cx="508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aiacademy.tw</a:t>
            </a:r>
            <a:r>
              <a:rPr lang="en" altLang="zh-TW" dirty="0"/>
              <a:t>/what-is-</a:t>
            </a:r>
            <a:r>
              <a:rPr lang="en" altLang="zh-TW" dirty="0" err="1"/>
              <a:t>nlp</a:t>
            </a:r>
            <a:r>
              <a:rPr lang="en" altLang="zh-TW" dirty="0"/>
              <a:t>-natural-language-processing/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F70B20-F2EE-1830-2B64-1C673D2B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86" y="1917052"/>
            <a:ext cx="4825927" cy="27218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013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Count)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我們來複習上一堂課的內容：處理流程</a:t>
            </a:r>
            <a:endParaRPr lang="en-US" altLang="zh-TW" dirty="0"/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FC4446-3A14-A26F-03EA-FEB76B07D116}"/>
              </a:ext>
            </a:extLst>
          </p:cNvPr>
          <p:cNvSpPr/>
          <p:nvPr/>
        </p:nvSpPr>
        <p:spPr>
          <a:xfrm>
            <a:off x="1910687" y="4638875"/>
            <a:ext cx="508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aiacademy.tw</a:t>
            </a:r>
            <a:r>
              <a:rPr lang="en" altLang="zh-TW" dirty="0"/>
              <a:t>/what-is-</a:t>
            </a:r>
            <a:r>
              <a:rPr lang="en" altLang="zh-TW" dirty="0" err="1"/>
              <a:t>nlp</a:t>
            </a:r>
            <a:r>
              <a:rPr lang="en" altLang="zh-TW" dirty="0"/>
              <a:t>-natural-language-processing/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0C57D7-718B-5954-1CD5-40A39EC7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52" y="1933646"/>
            <a:ext cx="6030096" cy="24542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299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課程內容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(Word Count)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</a:t>
            </a:r>
            <a:endParaRPr lang="en-US" altLang="zh-TW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：利用線上工具計算文字相似度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：利用線上工具計算句子相似度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lvl="0" indent="0">
              <a:buNone/>
            </a:pP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將以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小節（總共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小時）來進行</a:t>
            </a: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85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5DCC9-6204-084E-99FD-EEC4774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課後問卷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第四週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0856ED-2BEC-5A4A-91FB-258FB90F8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https://docs.google.com/forms/d/e/1FAIpQLScztJLXIMbGXGX5FTsrmB8D5NiubfVrQefAa5i0n76G34Fnog/viewform</a:t>
            </a:r>
            <a:endParaRPr kumimoji="1" lang="en" altLang="zh-TW" dirty="0"/>
          </a:p>
          <a:p>
            <a:endParaRPr kumimoji="1" lang="en" altLang="zh-TW" dirty="0">
              <a:hlinkClick r:id=""/>
            </a:endParaRPr>
          </a:p>
          <a:p>
            <a:r>
              <a:rPr kumimoji="1" lang="en" altLang="zh-TW" dirty="0">
                <a:hlinkClick r:id=""/>
              </a:rPr>
              <a:t>https://reurl.cc/QjA9KZ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93C3A-524B-D949-9040-A41A79723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BC30A-E3E7-0140-93B3-DE9EFCF9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80" y="2422630"/>
            <a:ext cx="2412670" cy="24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96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 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作業主題：</a:t>
            </a:r>
            <a:r>
              <a:rPr lang="zh-TW" altLang="en-US" sz="2000" dirty="0"/>
              <a:t>以一篇文章為例子，選擇兩個詞，分別去計算出現次數</a:t>
            </a:r>
            <a:endParaRPr lang="en-US" altLang="zh-TW" sz="2000" dirty="0"/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：網路上搜尋一篇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100-200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字的文章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：找出兩個你感興趣的詞（類似之後斷詞）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：計算這兩個詞出現的次數</a:t>
            </a: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搜集完畢後，上傳至 </a:t>
            </a:r>
            <a:r>
              <a:rPr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https://reurl.cc/OpLjny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==&gt;</a:t>
            </a:r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這邊要不要開一個新的網路空間</a:t>
            </a:r>
            <a:r>
              <a:rPr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資料夾名稱：第四堂作業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1_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姓名＿學校＿學號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fr-FR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5288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 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/>
              <a:t>以「我有一隻小毛驢」為例</a:t>
            </a:r>
            <a:endParaRPr lang="en-US" altLang="zh-TW" sz="2000" dirty="0"/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到這個網站：</a:t>
            </a:r>
            <a:r>
              <a:rPr lang="fr-FR" sz="20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http://www.tl.beer/zicipinlv.html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==&gt;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同學可以使用這個網站當工具</a:t>
            </a:r>
            <a:endParaRPr lang="fr-FR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fr-FR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1E2769-7987-B3A5-4E8A-3695633DC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813" y="2672180"/>
            <a:ext cx="5632374" cy="24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1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 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/>
              <a:t>以「我有一隻小毛驢」為例</a:t>
            </a:r>
            <a:endParaRPr lang="en-US" altLang="zh-TW" sz="2000" dirty="0"/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到這個網站：</a:t>
            </a:r>
            <a:r>
              <a:rPr lang="fr-FR" sz="20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http://www.tl.beer/zicipinlv.html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==&gt;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同學可以使用這個網站當工具</a:t>
            </a:r>
            <a:endParaRPr lang="fr-FR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fr-FR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CFE6C0-E9C9-4FC2-2C53-5F58844B7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420" y="2584910"/>
            <a:ext cx="3539159" cy="22503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739D41-4965-4FA7-4D46-6ACCE6F45029}"/>
              </a:ext>
            </a:extLst>
          </p:cNvPr>
          <p:cNvSpPr/>
          <p:nvPr/>
        </p:nvSpPr>
        <p:spPr>
          <a:xfrm>
            <a:off x="6087830" y="340232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選擇統計方式</a:t>
            </a:r>
          </a:p>
        </p:txBody>
      </p:sp>
    </p:spTree>
    <p:extLst>
      <p:ext uri="{BB962C8B-B14F-4D97-AF65-F5344CB8AC3E}">
        <p14:creationId xmlns:p14="http://schemas.microsoft.com/office/powerpoint/2010/main" val="1650253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 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/>
              <a:t>統計結果</a:t>
            </a:r>
            <a:endParaRPr lang="fr-FR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32E682-C551-AAE8-D6E0-3989EBF6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450" y="1598290"/>
            <a:ext cx="5486400" cy="29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0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 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/>
              <a:t>統計結果</a:t>
            </a:r>
            <a:endParaRPr lang="fr-FR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71029CF-E785-25BD-F845-D1CCD145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51" y="1636845"/>
            <a:ext cx="6142383" cy="298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70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 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/>
              <a:t>也可以利用這個工具進行計算</a:t>
            </a:r>
            <a:endParaRPr lang="en-US" altLang="zh-TW" sz="2000" dirty="0"/>
          </a:p>
          <a:p>
            <a:pPr lvl="0"/>
            <a:endParaRPr 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將你的結果跟大家分享吧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559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– 6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課堂脈絡與目標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6EFD9AF-E42F-F646-B994-4791802BE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5127"/>
              </p:ext>
            </p:extLst>
          </p:nvPr>
        </p:nvGraphicFramePr>
        <p:xfrm>
          <a:off x="524752" y="1261700"/>
          <a:ext cx="7879631" cy="3278940"/>
        </p:xfrm>
        <a:graphic>
          <a:graphicData uri="http://schemas.openxmlformats.org/drawingml/2006/table">
            <a:tbl>
              <a:tblPr firstRow="1" firstCol="1" bandRow="1">
                <a:tableStyleId>{83ECFCF9-EB90-4EA4-BA1D-B0166F391BF1}</a:tableStyleId>
              </a:tblPr>
              <a:tblGrid>
                <a:gridCol w="1207210">
                  <a:extLst>
                    <a:ext uri="{9D8B030D-6E8A-4147-A177-3AD203B41FA5}">
                      <a16:colId xmlns:a16="http://schemas.microsoft.com/office/drawing/2014/main" val="3956108569"/>
                    </a:ext>
                  </a:extLst>
                </a:gridCol>
                <a:gridCol w="2223507">
                  <a:extLst>
                    <a:ext uri="{9D8B030D-6E8A-4147-A177-3AD203B41FA5}">
                      <a16:colId xmlns:a16="http://schemas.microsoft.com/office/drawing/2014/main" val="2088816666"/>
                    </a:ext>
                  </a:extLst>
                </a:gridCol>
                <a:gridCol w="2224457">
                  <a:extLst>
                    <a:ext uri="{9D8B030D-6E8A-4147-A177-3AD203B41FA5}">
                      <a16:colId xmlns:a16="http://schemas.microsoft.com/office/drawing/2014/main" val="3533422484"/>
                    </a:ext>
                  </a:extLst>
                </a:gridCol>
                <a:gridCol w="2224457">
                  <a:extLst>
                    <a:ext uri="{9D8B030D-6E8A-4147-A177-3AD203B41FA5}">
                      <a16:colId xmlns:a16="http://schemas.microsoft.com/office/drawing/2014/main" val="2200261888"/>
                    </a:ext>
                  </a:extLst>
                </a:gridCol>
              </a:tblGrid>
              <a:tr h="262010">
                <a:tc>
                  <a:txBody>
                    <a:bodyPr/>
                    <a:lstStyle/>
                    <a:p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</a:rPr>
                        <a:t>課堂主題</a:t>
                      </a:r>
                      <a:endParaRPr lang="zh-TW" sz="16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</a:rPr>
                        <a:t>學習目標</a:t>
                      </a:r>
                      <a:endParaRPr lang="zh-TW" sz="16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</a:rPr>
                        <a:t>作業</a:t>
                      </a:r>
                      <a:endParaRPr lang="zh-TW" sz="16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1958009"/>
                  </a:ext>
                </a:extLst>
              </a:tr>
              <a:tr h="524020"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第</a:t>
                      </a:r>
                      <a:r>
                        <a:rPr lang="en-US" altLang="zh-TW" sz="1600" kern="100" dirty="0">
                          <a:effectLst/>
                        </a:rPr>
                        <a:t>3</a:t>
                      </a:r>
                      <a:r>
                        <a:rPr lang="zh-TW" sz="1600" kern="100" dirty="0">
                          <a:effectLst/>
                        </a:rPr>
                        <a:t>堂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文字、語言的奧妙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文字代表的意義</a:t>
                      </a:r>
                    </a:p>
                    <a:p>
                      <a:r>
                        <a:rPr lang="zh-TW" sz="1600" kern="100" dirty="0">
                          <a:effectLst/>
                        </a:rPr>
                        <a:t>文字處理流程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</a:rPr>
                        <a:t>文字處理流程</a:t>
                      </a:r>
                    </a:p>
                    <a:p>
                      <a:r>
                        <a:rPr lang="zh-TW" sz="1600" kern="100">
                          <a:effectLst/>
                        </a:rPr>
                        <a:t>文字雲</a:t>
                      </a:r>
                      <a:endParaRPr lang="zh-TW" sz="16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1819813"/>
                  </a:ext>
                </a:extLst>
              </a:tr>
              <a:tr h="524020"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第</a:t>
                      </a:r>
                      <a:r>
                        <a:rPr lang="en-US" altLang="zh-TW" sz="1600" kern="100" dirty="0">
                          <a:effectLst/>
                        </a:rPr>
                        <a:t>4</a:t>
                      </a:r>
                      <a:r>
                        <a:rPr lang="zh-TW" sz="1600" kern="100" dirty="0">
                          <a:effectLst/>
                        </a:rPr>
                        <a:t>堂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利用程式來分析文字、語言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文字次數</a:t>
                      </a:r>
                    </a:p>
                    <a:p>
                      <a:r>
                        <a:rPr lang="zh-TW" altLang="en-US" sz="1600" kern="1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文字相似度</a:t>
                      </a:r>
                      <a:endParaRPr lang="en-US" alt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  <a:p>
                      <a:r>
                        <a:rPr lang="zh-TW" altLang="en-US" sz="1600" kern="1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句子相似度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句子相似度</a:t>
                      </a:r>
                    </a:p>
                    <a:p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5936764"/>
                  </a:ext>
                </a:extLst>
              </a:tr>
              <a:tr h="524020"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第</a:t>
                      </a:r>
                      <a:r>
                        <a:rPr lang="en-US" altLang="zh-TW" sz="1600" kern="100" dirty="0">
                          <a:effectLst/>
                        </a:rPr>
                        <a:t>5</a:t>
                      </a:r>
                      <a:r>
                        <a:rPr lang="zh-TW" sz="1600" kern="100" dirty="0">
                          <a:effectLst/>
                        </a:rPr>
                        <a:t>堂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</a:rPr>
                        <a:t>文字、語言與機器學習</a:t>
                      </a:r>
                      <a:endParaRPr lang="zh-TW" sz="16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文件分類</a:t>
                      </a:r>
                      <a:r>
                        <a:rPr lang="zh-TW" altLang="en-US" sz="1600" kern="100" dirty="0">
                          <a:effectLst/>
                        </a:rPr>
                        <a:t>基本概念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r>
                        <a:rPr lang="zh-TW" altLang="en-US" sz="1600" kern="100" dirty="0">
                          <a:effectLst/>
                        </a:rPr>
                        <a:t>文字特徵</a:t>
                      </a:r>
                      <a:endParaRPr lang="zh-TW" sz="1600" kern="100" dirty="0">
                        <a:effectLst/>
                      </a:endParaRPr>
                    </a:p>
                    <a:p>
                      <a:r>
                        <a:rPr lang="zh-TW" altLang="en-US" sz="1600" kern="1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利用機器學習來進行文字分類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Bow(bag of words)</a:t>
                      </a:r>
                      <a:endParaRPr lang="zh-TW" sz="1600" kern="100">
                        <a:effectLst/>
                      </a:endParaRPr>
                    </a:p>
                    <a:p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7523843"/>
                  </a:ext>
                </a:extLst>
              </a:tr>
              <a:tr h="786030"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第</a:t>
                      </a:r>
                      <a:r>
                        <a:rPr lang="en-US" altLang="zh-TW" sz="1600" kern="100" dirty="0">
                          <a:effectLst/>
                        </a:rPr>
                        <a:t>6</a:t>
                      </a:r>
                      <a:r>
                        <a:rPr lang="zh-TW" sz="1600" kern="100" dirty="0">
                          <a:effectLst/>
                        </a:rPr>
                        <a:t>堂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</a:rPr>
                        <a:t>文字、語言與主題分類、深度學習應用簡介</a:t>
                      </a:r>
                      <a:endParaRPr lang="zh-TW" sz="1600" kern="10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600" kern="100" dirty="0">
                          <a:effectLst/>
                        </a:rPr>
                        <a:t>文件</a:t>
                      </a:r>
                      <a:r>
                        <a:rPr lang="zh-TW" sz="1600" kern="100" dirty="0">
                          <a:effectLst/>
                        </a:rPr>
                        <a:t>主題分類</a:t>
                      </a:r>
                    </a:p>
                    <a:p>
                      <a:r>
                        <a:rPr lang="zh-TW" sz="1600" kern="100" dirty="0">
                          <a:effectLst/>
                        </a:rPr>
                        <a:t>神經網路簡介</a:t>
                      </a:r>
                    </a:p>
                    <a:p>
                      <a:r>
                        <a:rPr lang="zh-TW" sz="1600" kern="100" dirty="0">
                          <a:effectLst/>
                        </a:rPr>
                        <a:t>循環神經網路</a:t>
                      </a:r>
                      <a:r>
                        <a:rPr lang="en-US" sz="1600" kern="100" dirty="0">
                          <a:effectLst/>
                        </a:rPr>
                        <a:t>RNN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 dirty="0" err="1">
                          <a:effectLst/>
                        </a:rPr>
                        <a:t>Tf-idf</a:t>
                      </a:r>
                      <a:r>
                        <a:rPr lang="zh-TW" sz="1600" kern="100" dirty="0">
                          <a:effectLst/>
                        </a:rPr>
                        <a:t>的計算</a:t>
                      </a:r>
                    </a:p>
                    <a:p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TW" sz="16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9374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828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課程內容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(Word Count)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lang="en" altLang="zh-TW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：利用線上工具計算文字相似度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：利用線上工具計算句子相似度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lvl="0" indent="0">
              <a:buNone/>
            </a:pP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將以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小節（總共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小時）來進行</a:t>
            </a: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4464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5DCC9-6204-084E-99FD-EEC4774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課後問卷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第四週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0856ED-2BEC-5A4A-91FB-258FB90F8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https://docs.google.com/forms/d/e/1FAIpQLScztJLXIMbGXGX5FTsrmB8D5NiubfVrQefAa5i0n76G34Fnog/viewform</a:t>
            </a:r>
            <a:endParaRPr kumimoji="1" lang="en" altLang="zh-TW" dirty="0"/>
          </a:p>
          <a:p>
            <a:endParaRPr kumimoji="1" lang="en" altLang="zh-TW" dirty="0">
              <a:hlinkClick r:id=""/>
            </a:endParaRPr>
          </a:p>
          <a:p>
            <a:r>
              <a:rPr kumimoji="1" lang="en" altLang="zh-TW" dirty="0">
                <a:hlinkClick r:id=""/>
              </a:rPr>
              <a:t>https://reurl.cc/QjA9KZ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93C3A-524B-D949-9040-A41A79723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BC30A-E3E7-0140-93B3-DE9EFCF9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80" y="2422630"/>
            <a:ext cx="2412670" cy="24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81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lvl="0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文字跟文字之間的關係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7238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詞，是一個很有趣的東西</a:t>
            </a:r>
            <a:endParaRPr lang="en-US" altLang="zh-TW" dirty="0"/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1910687" y="4638875"/>
            <a:ext cx="508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aiacademy.tw</a:t>
            </a:r>
            <a:r>
              <a:rPr lang="en" altLang="zh-TW" dirty="0"/>
              <a:t>/what-is-</a:t>
            </a:r>
            <a:r>
              <a:rPr lang="en" altLang="zh-TW" dirty="0" err="1"/>
              <a:t>nlp</a:t>
            </a:r>
            <a:r>
              <a:rPr lang="en" altLang="zh-TW" dirty="0"/>
              <a:t>-natural-language-processing/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E1D0BE-F8C6-2729-782B-9015A6915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7" y="2026809"/>
            <a:ext cx="7571700" cy="225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7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詞，是一個很有趣的東西 </a:t>
            </a:r>
            <a:r>
              <a:rPr lang="en-US" altLang="zh-TW" dirty="0"/>
              <a:t>==&gt; </a:t>
            </a:r>
            <a:r>
              <a:rPr lang="zh-TW" altLang="en-US" dirty="0"/>
              <a:t>需要考慮</a:t>
            </a:r>
            <a:r>
              <a:rPr lang="zh-TW" altLang="en-US" dirty="0">
                <a:solidFill>
                  <a:srgbClr val="FF0000"/>
                </a:solidFill>
              </a:rPr>
              <a:t>前後文</a:t>
            </a:r>
            <a:endParaRPr lang="en-US" altLang="zh-TW" dirty="0">
              <a:solidFill>
                <a:srgbClr val="FF0000"/>
              </a:solidFill>
            </a:endParaRPr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1910687" y="4638875"/>
            <a:ext cx="508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aiacademy.tw</a:t>
            </a:r>
            <a:r>
              <a:rPr lang="en" altLang="zh-TW" dirty="0"/>
              <a:t>/what-is-</a:t>
            </a:r>
            <a:r>
              <a:rPr lang="en" altLang="zh-TW" dirty="0" err="1"/>
              <a:t>nlp</a:t>
            </a:r>
            <a:r>
              <a:rPr lang="en" altLang="zh-TW" dirty="0"/>
              <a:t>-natural-language-processing/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85C368-3630-A693-1F41-A9C3ED9B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51" y="1933646"/>
            <a:ext cx="6030097" cy="24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41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前後文，也就是要注意這個詞前後的文字在說什麼</a:t>
            </a:r>
            <a:endParaRPr lang="en-US" altLang="zh-TW" dirty="0">
              <a:solidFill>
                <a:srgbClr val="FF0000"/>
              </a:solidFill>
            </a:endParaRPr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1910687" y="4638875"/>
            <a:ext cx="508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aiacademy.tw</a:t>
            </a:r>
            <a:r>
              <a:rPr lang="en" altLang="zh-TW" dirty="0"/>
              <a:t>/what-is-</a:t>
            </a:r>
            <a:r>
              <a:rPr lang="en" altLang="zh-TW" dirty="0" err="1"/>
              <a:t>nlp</a:t>
            </a:r>
            <a:r>
              <a:rPr lang="en" altLang="zh-TW" dirty="0"/>
              <a:t>-natural-language-processing/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85C368-3630-A693-1F41-A9C3ED9B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51" y="1933646"/>
            <a:ext cx="6030097" cy="24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66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前後文，也就是要注意這個詞前後的文字在說什麼</a:t>
            </a:r>
            <a:endParaRPr lang="en-US" altLang="zh-TW" dirty="0">
              <a:solidFill>
                <a:srgbClr val="FF0000"/>
              </a:solidFill>
            </a:endParaRPr>
          </a:p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1910687" y="4638875"/>
            <a:ext cx="508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aiacademy.tw</a:t>
            </a:r>
            <a:r>
              <a:rPr lang="en" altLang="zh-TW" dirty="0"/>
              <a:t>/what-is-</a:t>
            </a:r>
            <a:r>
              <a:rPr lang="en" altLang="zh-TW" dirty="0" err="1"/>
              <a:t>nlp</a:t>
            </a:r>
            <a:r>
              <a:rPr lang="en" altLang="zh-TW" dirty="0"/>
              <a:t>-natural-language-processing/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85C368-3630-A693-1F41-A9C3ED9B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51" y="1933646"/>
            <a:ext cx="6030097" cy="24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83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1592852" y="4638874"/>
            <a:ext cx="5958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www.shanelynn.ie</a:t>
            </a:r>
            <a:r>
              <a:rPr lang="en" altLang="zh-TW" dirty="0"/>
              <a:t>/get-busy-with-word-embeddings-introduction/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1D2120-8262-EA3B-B86F-22B2DF06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04" y="1261700"/>
            <a:ext cx="7414591" cy="266797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BB59494-A1CF-0D44-3C2A-EFE19D3BF0C7}"/>
              </a:ext>
            </a:extLst>
          </p:cNvPr>
          <p:cNvSpPr/>
          <p:nvPr/>
        </p:nvSpPr>
        <p:spPr>
          <a:xfrm>
            <a:off x="3312680" y="4228601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先以出現次數計算出分佈矩陣</a:t>
            </a:r>
          </a:p>
        </p:txBody>
      </p:sp>
    </p:spTree>
    <p:extLst>
      <p:ext uri="{BB962C8B-B14F-4D97-AF65-F5344CB8AC3E}">
        <p14:creationId xmlns:p14="http://schemas.microsoft.com/office/powerpoint/2010/main" val="3592049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1592852" y="4638874"/>
            <a:ext cx="5958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www.shanelynn.ie</a:t>
            </a:r>
            <a:r>
              <a:rPr lang="en" altLang="zh-TW" dirty="0"/>
              <a:t>/get-busy-with-word-embeddings-introduction/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B59494-A1CF-0D44-3C2A-EFE19D3BF0C7}"/>
              </a:ext>
            </a:extLst>
          </p:cNvPr>
          <p:cNvSpPr/>
          <p:nvPr/>
        </p:nvSpPr>
        <p:spPr>
          <a:xfrm>
            <a:off x="2953606" y="4226631"/>
            <a:ext cx="3236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再以詞向量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Vector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去看相似程度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也叫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Word Embedding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詞嵌入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DFC8FA-521B-3111-9FC4-798582696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269" y="1188901"/>
            <a:ext cx="6453457" cy="303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13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1910687" y="4638875"/>
            <a:ext cx="508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medium.com</a:t>
            </a:r>
            <a:r>
              <a:rPr lang="en" altLang="zh-TW" dirty="0"/>
              <a:t>/@hari4om/word-embedding-d816f643140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6A81D3-A1FC-1355-7487-B9F99C44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110" y="1042426"/>
            <a:ext cx="4753337" cy="35521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2D000D-3049-4ADF-2FF8-5C475684A6D1}"/>
              </a:ext>
            </a:extLst>
          </p:cNvPr>
          <p:cNvSpPr/>
          <p:nvPr/>
        </p:nvSpPr>
        <p:spPr>
          <a:xfrm>
            <a:off x="4286457" y="794215"/>
            <a:ext cx="44935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左邊是一樣的方法，右邊我們會看到詞跟詞之間的關係</a:t>
            </a:r>
          </a:p>
        </p:txBody>
      </p:sp>
    </p:spTree>
    <p:extLst>
      <p:ext uri="{BB962C8B-B14F-4D97-AF65-F5344CB8AC3E}">
        <p14:creationId xmlns:p14="http://schemas.microsoft.com/office/powerpoint/2010/main" val="302356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目前的應用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EBCA86-A10C-6A4C-9288-C35384132E85}"/>
              </a:ext>
            </a:extLst>
          </p:cNvPr>
          <p:cNvSpPr/>
          <p:nvPr/>
        </p:nvSpPr>
        <p:spPr>
          <a:xfrm>
            <a:off x="2755256" y="4681411"/>
            <a:ext cx="3633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udn.com</a:t>
            </a:r>
            <a:r>
              <a:rPr lang="en" altLang="zh-TW" dirty="0"/>
              <a:t>/news/story/6811/5838919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0B3670-23C6-4557-9E6D-5ED82977A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69" y="1072863"/>
            <a:ext cx="4083050" cy="698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6BDDAB0-D1A4-0BBD-CEE1-59E4D222A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67" y="1827747"/>
            <a:ext cx="4404133" cy="7006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4F97E6-8967-6C0F-0BED-BAFF623C7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467" y="2581135"/>
            <a:ext cx="4083051" cy="18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60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2827886" y="4638874"/>
            <a:ext cx="3488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lamyiowce.github.io</a:t>
            </a:r>
            <a:r>
              <a:rPr lang="en" altLang="zh-TW" dirty="0"/>
              <a:t>/word2viz/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2D000D-3049-4ADF-2FF8-5C475684A6D1}"/>
              </a:ext>
            </a:extLst>
          </p:cNvPr>
          <p:cNvSpPr/>
          <p:nvPr/>
        </p:nvSpPr>
        <p:spPr>
          <a:xfrm>
            <a:off x="4820846" y="81933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工具介紹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642392-3966-1F09-AABE-FA1783FA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58" y="1286814"/>
            <a:ext cx="6697683" cy="31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78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2827886" y="4638874"/>
            <a:ext cx="3488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lamyiowce.github.io</a:t>
            </a:r>
            <a:r>
              <a:rPr lang="en" altLang="zh-TW" dirty="0"/>
              <a:t>/word2viz/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2D000D-3049-4ADF-2FF8-5C475684A6D1}"/>
              </a:ext>
            </a:extLst>
          </p:cNvPr>
          <p:cNvSpPr/>
          <p:nvPr/>
        </p:nvSpPr>
        <p:spPr>
          <a:xfrm>
            <a:off x="4820846" y="81933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工具介紹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D85190-67CD-7981-BB3F-6DC61608F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807" y="1234363"/>
            <a:ext cx="5046078" cy="32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25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課程內容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(Word Count)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：利用線上工具計算文字相似度</a:t>
            </a:r>
            <a:endParaRPr lang="en-US" altLang="zh-TW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：利用線上工具計算句子相似度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lvl="0" indent="0">
              <a:buNone/>
            </a:pP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將以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小節（總共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小時）來進行</a:t>
            </a: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694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：利用線上工具計算文字相似度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作業主題：看看</a:t>
            </a:r>
            <a:r>
              <a:rPr lang="zh-TW" altLang="en-US" sz="2000" dirty="0"/>
              <a:t>兩個字或詞的相似程度吧</a:t>
            </a:r>
            <a:r>
              <a:rPr lang="en-US" altLang="zh-TW" sz="2000" dirty="0"/>
              <a:t>(</a:t>
            </a:r>
            <a:r>
              <a:rPr lang="zh-TW" altLang="en-US" sz="2000" dirty="0"/>
              <a:t>目前只支援英文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：找出兩個你感興趣的詞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：利用上述兩個工具進行相似程度計算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搜集完畢後，上傳至 </a:t>
            </a:r>
            <a:r>
              <a:rPr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https://reurl.cc/OpLjny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==&gt;</a:t>
            </a:r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這邊要不要開一個新的網路空間</a:t>
            </a:r>
            <a:r>
              <a:rPr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資料夾名稱：第四堂作業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2_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姓名＿學校＿學號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fr-FR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452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5DCC9-6204-084E-99FD-EEC4774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課後問卷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第四週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0856ED-2BEC-5A4A-91FB-258FB90F8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https://docs.google.com/forms/d/e/1FAIpQLScztJLXIMbGXGX5FTsrmB8D5NiubfVrQefAa5i0n76G34Fnog/viewform</a:t>
            </a:r>
            <a:endParaRPr kumimoji="1" lang="en" altLang="zh-TW" dirty="0"/>
          </a:p>
          <a:p>
            <a:endParaRPr kumimoji="1" lang="en" altLang="zh-TW" dirty="0">
              <a:hlinkClick r:id=""/>
            </a:endParaRPr>
          </a:p>
          <a:p>
            <a:r>
              <a:rPr kumimoji="1" lang="en" altLang="zh-TW" dirty="0">
                <a:hlinkClick r:id=""/>
              </a:rPr>
              <a:t>https://reurl.cc/QjA9KZ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93C3A-524B-D949-9040-A41A79723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BC30A-E3E7-0140-93B3-DE9EFCF9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80" y="2422630"/>
            <a:ext cx="2412670" cy="24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4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課程內容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(Word Count)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：利用線上工具計算文字相似度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lang="en" altLang="zh-TW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：利用線上工具計算句子相似度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lvl="0" indent="0">
              <a:buNone/>
            </a:pP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將以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小節（總共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小時）來進行</a:t>
            </a: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4531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5DCC9-6204-084E-99FD-EEC4774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課後問卷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第四週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0856ED-2BEC-5A4A-91FB-258FB90F8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https://docs.google.com/forms/d/e/1FAIpQLScztJLXIMbGXGX5FTsrmB8D5NiubfVrQefAa5i0n76G34Fnog/viewform</a:t>
            </a:r>
            <a:endParaRPr kumimoji="1" lang="en" altLang="zh-TW" dirty="0"/>
          </a:p>
          <a:p>
            <a:endParaRPr kumimoji="1" lang="en" altLang="zh-TW" dirty="0">
              <a:hlinkClick r:id=""/>
            </a:endParaRPr>
          </a:p>
          <a:p>
            <a:r>
              <a:rPr kumimoji="1" lang="en" altLang="zh-TW" dirty="0">
                <a:hlinkClick r:id=""/>
              </a:rPr>
              <a:t>https://reurl.cc/QjA9KZ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93C3A-524B-D949-9040-A41A79723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BC30A-E3E7-0140-93B3-DE9EFCF9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80" y="2422630"/>
            <a:ext cx="2412670" cy="24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76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以詞的相似程度為</a:t>
            </a:r>
            <a:br>
              <a:rPr lang="en-US" altLang="zh-TW" dirty="0"/>
            </a:br>
            <a:r>
              <a:rPr lang="zh-TW" altLang="en-US" dirty="0"/>
              <a:t>基準</a:t>
            </a:r>
            <a:endParaRPr lang="en-US" altLang="zh-TW" dirty="0"/>
          </a:p>
          <a:p>
            <a:pPr lvl="0"/>
            <a:r>
              <a:rPr lang="zh-TW" altLang="en-US" dirty="0"/>
              <a:t>加總計算句子的相似</a:t>
            </a:r>
            <a:br>
              <a:rPr lang="en-US" altLang="zh-TW" dirty="0"/>
            </a:br>
            <a:r>
              <a:rPr lang="zh-TW" altLang="en-US" dirty="0"/>
              <a:t>程度</a:t>
            </a:r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1863806" y="4638874"/>
            <a:ext cx="5416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medium.com</a:t>
            </a:r>
            <a:r>
              <a:rPr lang="en" altLang="zh-TW" dirty="0"/>
              <a:t>/@</a:t>
            </a:r>
            <a:r>
              <a:rPr lang="en" altLang="zh-TW" dirty="0" err="1"/>
              <a:t>adriensieg</a:t>
            </a:r>
            <a:r>
              <a:rPr lang="en" altLang="zh-TW" dirty="0"/>
              <a:t>/text-similarities-da019229c894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9A708C-0433-0676-8455-463E21E52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75" y="1088549"/>
            <a:ext cx="4339159" cy="34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0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277460" y="4638875"/>
            <a:ext cx="85890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stackoverflow.com</a:t>
            </a:r>
            <a:r>
              <a:rPr lang="en" altLang="zh-TW" dirty="0"/>
              <a:t>/questions/8897593/how-to-compute-the-similarity-between-two-text-documents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2D000D-3049-4ADF-2FF8-5C475684A6D1}"/>
              </a:ext>
            </a:extLst>
          </p:cNvPr>
          <p:cNvSpPr/>
          <p:nvPr/>
        </p:nvSpPr>
        <p:spPr>
          <a:xfrm>
            <a:off x="4118657" y="1010720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一句一句去比較相似程度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663C57-85D3-8CCC-9CD7-8049D9D7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49" y="1496815"/>
            <a:ext cx="37211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54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dirty="0"/>
              <a:t>最新的句子相似度已經利用到深度學習神經網路了</a:t>
            </a:r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190916" y="4638875"/>
            <a:ext cx="876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stackoverflow.com</a:t>
            </a:r>
            <a:r>
              <a:rPr lang="en" altLang="zh-TW" dirty="0"/>
              <a:t>/questions/8897593/how-to-compute-the-similarity-between-two-text-documents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2D7E77-805D-F633-F99E-AF04FC87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317285"/>
            <a:ext cx="80391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目前的應用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我們上一堂有上過</a:t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文本分析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(Text Analysis)</a:t>
            </a:r>
          </a:p>
          <a:p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文本分析也可以來分析</a:t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公司的財報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EBCA86-A10C-6A4C-9288-C35384132E85}"/>
              </a:ext>
            </a:extLst>
          </p:cNvPr>
          <p:cNvSpPr/>
          <p:nvPr/>
        </p:nvSpPr>
        <p:spPr>
          <a:xfrm>
            <a:off x="2152552" y="4638874"/>
            <a:ext cx="4838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http://</a:t>
            </a:r>
            <a:r>
              <a:rPr lang="en" altLang="zh-TW" dirty="0" err="1"/>
              <a:t>www.ftchinese.com</a:t>
            </a:r>
            <a:r>
              <a:rPr lang="en" altLang="zh-TW" dirty="0"/>
              <a:t>/story/001092868?full=</a:t>
            </a:r>
            <a:r>
              <a:rPr lang="en" altLang="zh-TW" dirty="0" err="1"/>
              <a:t>y&amp;archive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A1583E-3BA0-86BD-476D-1284C6311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89" y="659420"/>
            <a:ext cx="4838895" cy="357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96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1910687" y="4638875"/>
            <a:ext cx="5080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http://</a:t>
            </a:r>
            <a:r>
              <a:rPr lang="en" altLang="zh-TW" dirty="0" err="1"/>
              <a:t>deeptutor.memphis.edu</a:t>
            </a:r>
            <a:r>
              <a:rPr lang="en" altLang="zh-TW" dirty="0"/>
              <a:t>/</a:t>
            </a:r>
            <a:r>
              <a:rPr lang="en" altLang="zh-TW" dirty="0" err="1"/>
              <a:t>Semilar</a:t>
            </a:r>
            <a:r>
              <a:rPr lang="en" altLang="zh-TW" dirty="0"/>
              <a:t>-Web/public/</a:t>
            </a:r>
            <a:r>
              <a:rPr lang="en" altLang="zh-TW" dirty="0" err="1"/>
              <a:t>demo.jsp</a:t>
            </a:r>
            <a:endParaRPr lang="en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2D000D-3049-4ADF-2FF8-5C475684A6D1}"/>
              </a:ext>
            </a:extLst>
          </p:cNvPr>
          <p:cNvSpPr/>
          <p:nvPr/>
        </p:nvSpPr>
        <p:spPr>
          <a:xfrm>
            <a:off x="4286457" y="794215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好用工具，目前只支援英文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69FA47-B216-136C-C05A-F705F0A80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93" y="1170428"/>
            <a:ext cx="4877346" cy="34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59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altLang="zh-TW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3E94D8-8B52-F693-72E7-D8AC8BC82D15}"/>
              </a:ext>
            </a:extLst>
          </p:cNvPr>
          <p:cNvSpPr/>
          <p:nvPr/>
        </p:nvSpPr>
        <p:spPr>
          <a:xfrm>
            <a:off x="2572567" y="4638874"/>
            <a:ext cx="3998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www.twinword.com</a:t>
            </a:r>
            <a:r>
              <a:rPr lang="en" altLang="zh-TW" dirty="0"/>
              <a:t>/</a:t>
            </a:r>
            <a:r>
              <a:rPr lang="en" altLang="zh-TW" dirty="0" err="1"/>
              <a:t>api</a:t>
            </a:r>
            <a:r>
              <a:rPr lang="en" altLang="zh-TW" dirty="0"/>
              <a:t>/text-</a:t>
            </a:r>
            <a:r>
              <a:rPr lang="en" altLang="zh-TW" dirty="0" err="1"/>
              <a:t>similarity.php</a:t>
            </a:r>
            <a:endParaRPr lang="en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2D000D-3049-4ADF-2FF8-5C475684A6D1}"/>
              </a:ext>
            </a:extLst>
          </p:cNvPr>
          <p:cNvSpPr/>
          <p:nvPr/>
        </p:nvSpPr>
        <p:spPr>
          <a:xfrm>
            <a:off x="4286457" y="794215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好用工具，目前只支援英文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307B0F-08AB-31A4-8FC1-61782E28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823" y="1170428"/>
            <a:ext cx="4902670" cy="33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43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課程內容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(Word Count)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：利用線上工具計算文字相似度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：利用線上工具計算句子相似度</a:t>
            </a:r>
            <a:endParaRPr lang="en-US" altLang="zh-TW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lvl="0" indent="0">
              <a:buNone/>
            </a:pP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將以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小節（總共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小時）來進行</a:t>
            </a: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148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5DCC9-6204-084E-99FD-EEC4774C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課後問卷 </a:t>
            </a:r>
            <a:r>
              <a:rPr kumimoji="1" lang="en-US" altLang="zh-TW" dirty="0"/>
              <a:t>– </a:t>
            </a:r>
            <a:r>
              <a:rPr kumimoji="1" lang="zh-TW" altLang="en-US" dirty="0"/>
              <a:t>第四週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0856ED-2BEC-5A4A-91FB-258FB90F8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https://docs.google.com/forms/d/e/1FAIpQLScztJLXIMbGXGX5FTsrmB8D5NiubfVrQefAa5i0n76G34Fnog/viewform</a:t>
            </a:r>
            <a:endParaRPr kumimoji="1" lang="en" altLang="zh-TW" dirty="0"/>
          </a:p>
          <a:p>
            <a:endParaRPr kumimoji="1" lang="en" altLang="zh-TW" dirty="0">
              <a:hlinkClick r:id=""/>
            </a:endParaRPr>
          </a:p>
          <a:p>
            <a:r>
              <a:rPr kumimoji="1" lang="en" altLang="zh-TW" dirty="0">
                <a:hlinkClick r:id=""/>
              </a:rPr>
              <a:t>https://reurl.cc/QjA9KZ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B93C3A-524B-D949-9040-A41A79723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CBC30A-E3E7-0140-93B3-DE9EFCF9A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80" y="2422630"/>
            <a:ext cx="2412670" cy="24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25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：利用線上工具計算句子相似度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作業主題：看看</a:t>
            </a:r>
            <a:r>
              <a:rPr lang="zh-TW" altLang="en-US" sz="2000" dirty="0"/>
              <a:t>兩個句子的相似程度吧</a:t>
            </a:r>
            <a:r>
              <a:rPr lang="en-US" altLang="zh-TW" sz="2000" dirty="0"/>
              <a:t>(</a:t>
            </a:r>
            <a:r>
              <a:rPr lang="zh-TW" altLang="en-US" sz="2000" dirty="0"/>
              <a:t>目前只支援英文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：找出兩個你感興趣的句子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：利用上述兩個工具進行相似程度計算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搜集完畢後，上傳至 </a:t>
            </a:r>
            <a:r>
              <a:rPr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https://reurl.cc/OpLjny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==&gt;</a:t>
            </a:r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這邊要不要開一個新的網路空間</a:t>
            </a:r>
            <a:r>
              <a:rPr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資料夾名稱：第四堂作業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3_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姓名＿學校＿學號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fr-FR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3583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786150" y="1164834"/>
            <a:ext cx="3179400" cy="2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GOOGLE SLIDES</a:t>
            </a:r>
            <a:endParaRPr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"Use as Google Slides Theme".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will get a copy of this document on your Google Drive and will be able to edit, add or delete slides.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have to be signed in to your Google account.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395856" y="1164834"/>
            <a:ext cx="3318300" cy="2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POWERPOINT®</a:t>
            </a:r>
            <a:endParaRPr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"Download as PowerPoint template". You will get a .pptx file that you can edit in PowerPoint.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2246925" y="3767650"/>
            <a:ext cx="62841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info on how to use this template at </a:t>
            </a:r>
            <a:r>
              <a:rPr lang="en" sz="1200" b="1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200" b="1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template is free to use under </a:t>
            </a:r>
            <a:r>
              <a:rPr lang="en" sz="1200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You can keep the Credits slide or mention SlidesCarnival and other resources used in a slide footer.</a:t>
            </a:r>
            <a:endParaRPr sz="1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0" y="592744"/>
            <a:ext cx="56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I am Jayden Smith</a:t>
            </a:r>
            <a:endParaRPr sz="3600" b="1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37500" y="2388200"/>
            <a:ext cx="41094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I am here because I love to give presentations. </a:t>
            </a:r>
            <a:endParaRPr sz="2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You can find me at:</a:t>
            </a:r>
            <a:endParaRPr sz="26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@username</a:t>
            </a:r>
            <a:endParaRPr sz="2600"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4">
            <a:alphaModFix/>
          </a:blip>
          <a:srcRect l="22680" t="9485" r="14803" b="48837"/>
          <a:stretch/>
        </p:blipFill>
        <p:spPr>
          <a:xfrm>
            <a:off x="5969309" y="2639689"/>
            <a:ext cx="1210200" cy="121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</a:t>
            </a:r>
            <a:r>
              <a:rPr lang="en" b="1">
                <a:solidFill>
                  <a:schemeClr val="accent1"/>
                </a:solidFill>
              </a:rPr>
              <a:t>means of 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目前的應用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有人說</a:t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自然語言處理</a:t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會取代人類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人工智慧與</a:t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創造力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EBCA86-A10C-6A4C-9288-C35384132E85}"/>
              </a:ext>
            </a:extLst>
          </p:cNvPr>
          <p:cNvSpPr/>
          <p:nvPr/>
        </p:nvSpPr>
        <p:spPr>
          <a:xfrm>
            <a:off x="2046178" y="4638874"/>
            <a:ext cx="50516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www.hi-on.org</a:t>
            </a:r>
            <a:r>
              <a:rPr lang="en" altLang="zh-TW" dirty="0"/>
              <a:t>/</a:t>
            </a:r>
            <a:r>
              <a:rPr lang="en" altLang="zh-TW" dirty="0" err="1"/>
              <a:t>article-single.php?At</a:t>
            </a:r>
            <a:r>
              <a:rPr lang="en" altLang="zh-TW" dirty="0"/>
              <a:t>=58&amp;An=196778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A1CF73-E2CF-B0C1-A5B5-08E842A0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399" y="932712"/>
            <a:ext cx="5658335" cy="32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9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Big concept</a:t>
            </a:r>
            <a:endParaRPr sz="6000" b="1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786150" y="1504950"/>
            <a:ext cx="3651000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75" y="1868325"/>
            <a:ext cx="2456700" cy="2456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387175" y="327675"/>
            <a:ext cx="2572500" cy="24969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1800" b="1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3058620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902675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247991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3338271" y="1184703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0" y="1928808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786147" y="2368321"/>
            <a:ext cx="2105100" cy="24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 sz="180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Lorem ipsum dolor sit amet, consectetur adipiscing elit. Nam venenatis nisi at nisl tempor, et luctus diam lobortis. Nulla sit amet metus consequat velit iaculis tempor.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6286512" y="2368321"/>
            <a:ext cx="2105100" cy="24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Lorem ipsum dolor sit amet, consectetur adipiscing elit. Nam venenatis nisi at nisl tempor, et luctus diam lobortis. Nulla sit amet metus consequat velit iaculis tempor.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5" name="Google Shape;215;p25"/>
          <p:cNvGraphicFramePr/>
          <p:nvPr/>
        </p:nvGraphicFramePr>
        <p:xfrm>
          <a:off x="952500" y="156448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{83ECFCF9-EB90-4EA4-BA1D-B0166F391BF1}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Yellow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Blue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Orange</a:t>
                      </a:r>
                      <a:endParaRPr sz="1100"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4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2031100" y="181138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4" name="Google Shape;224;p26"/>
          <p:cNvGrpSpPr/>
          <p:nvPr/>
        </p:nvGrpSpPr>
        <p:grpSpPr>
          <a:xfrm>
            <a:off x="1099739" y="2152849"/>
            <a:ext cx="175959" cy="180333"/>
            <a:chOff x="1099739" y="2152849"/>
            <a:chExt cx="175959" cy="180333"/>
          </a:xfrm>
        </p:grpSpPr>
        <p:sp>
          <p:nvSpPr>
            <p:cNvPr id="225" name="Google Shape;225;p26"/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1134899" y="2188882"/>
              <a:ext cx="105575" cy="10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28" name="Google Shape;228;p26"/>
          <p:cNvGrpSpPr/>
          <p:nvPr/>
        </p:nvGrpSpPr>
        <p:grpSpPr>
          <a:xfrm>
            <a:off x="2829814" y="3767499"/>
            <a:ext cx="176100" cy="180300"/>
            <a:chOff x="2677414" y="3615099"/>
            <a:chExt cx="176100" cy="180300"/>
          </a:xfrm>
        </p:grpSpPr>
        <p:sp>
          <p:nvSpPr>
            <p:cNvPr id="229" name="Google Shape;229;p26"/>
            <p:cNvSpPr/>
            <p:nvPr/>
          </p:nvSpPr>
          <p:spPr>
            <a:xfrm>
              <a:off x="2677414" y="3615099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2712574" y="3651132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26"/>
          <p:cNvGrpSpPr/>
          <p:nvPr/>
        </p:nvGrpSpPr>
        <p:grpSpPr>
          <a:xfrm>
            <a:off x="3854439" y="1972549"/>
            <a:ext cx="176100" cy="180300"/>
            <a:chOff x="3549639" y="1667749"/>
            <a:chExt cx="176100" cy="180300"/>
          </a:xfrm>
        </p:grpSpPr>
        <p:sp>
          <p:nvSpPr>
            <p:cNvPr id="232" name="Google Shape;232;p26"/>
            <p:cNvSpPr/>
            <p:nvPr/>
          </p:nvSpPr>
          <p:spPr>
            <a:xfrm>
              <a:off x="3549639" y="1667749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3584799" y="1703782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6"/>
          <p:cNvGrpSpPr/>
          <p:nvPr/>
        </p:nvGrpSpPr>
        <p:grpSpPr>
          <a:xfrm>
            <a:off x="4596864" y="4117174"/>
            <a:ext cx="176100" cy="180300"/>
            <a:chOff x="4139664" y="3659974"/>
            <a:chExt cx="176100" cy="180300"/>
          </a:xfrm>
        </p:grpSpPr>
        <p:sp>
          <p:nvSpPr>
            <p:cNvPr id="235" name="Google Shape;235;p26"/>
            <p:cNvSpPr/>
            <p:nvPr/>
          </p:nvSpPr>
          <p:spPr>
            <a:xfrm>
              <a:off x="4139664" y="3659974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4174824" y="3696007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6"/>
          <p:cNvGrpSpPr/>
          <p:nvPr/>
        </p:nvGrpSpPr>
        <p:grpSpPr>
          <a:xfrm>
            <a:off x="6737414" y="2481599"/>
            <a:ext cx="176100" cy="180300"/>
            <a:chOff x="6127814" y="1871999"/>
            <a:chExt cx="176100" cy="180300"/>
          </a:xfrm>
        </p:grpSpPr>
        <p:sp>
          <p:nvSpPr>
            <p:cNvPr id="238" name="Google Shape;238;p26"/>
            <p:cNvSpPr/>
            <p:nvPr/>
          </p:nvSpPr>
          <p:spPr>
            <a:xfrm>
              <a:off x="6127814" y="1871999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6162974" y="1908032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6"/>
          <p:cNvGrpSpPr/>
          <p:nvPr/>
        </p:nvGrpSpPr>
        <p:grpSpPr>
          <a:xfrm>
            <a:off x="7364389" y="4117174"/>
            <a:ext cx="176100" cy="180300"/>
            <a:chOff x="6602389" y="3355174"/>
            <a:chExt cx="176100" cy="180300"/>
          </a:xfrm>
        </p:grpSpPr>
        <p:sp>
          <p:nvSpPr>
            <p:cNvPr id="241" name="Google Shape;241;p26"/>
            <p:cNvSpPr/>
            <p:nvPr/>
          </p:nvSpPr>
          <p:spPr>
            <a:xfrm>
              <a:off x="6602389" y="3355174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6637549" y="3391207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89,526,124</a:t>
            </a:r>
            <a:endParaRPr sz="9600" b="1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目前的應用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有人說</a:t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自然語言處理</a:t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會取代人類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人工智慧與</a:t>
            </a:r>
            <a:b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創造力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0EBCA86-A10C-6A4C-9288-C35384132E85}"/>
              </a:ext>
            </a:extLst>
          </p:cNvPr>
          <p:cNvSpPr/>
          <p:nvPr/>
        </p:nvSpPr>
        <p:spPr>
          <a:xfrm>
            <a:off x="2046178" y="4638874"/>
            <a:ext cx="50516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www.hi-on.org</a:t>
            </a:r>
            <a:r>
              <a:rPr lang="en" altLang="zh-TW" dirty="0"/>
              <a:t>/</a:t>
            </a:r>
            <a:r>
              <a:rPr lang="en" altLang="zh-TW" dirty="0" err="1"/>
              <a:t>article-single.php?At</a:t>
            </a:r>
            <a:r>
              <a:rPr lang="en" altLang="zh-TW" dirty="0"/>
              <a:t>=58&amp;An=196778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A1CF73-E2CF-B0C1-A5B5-08E842A0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399" y="932712"/>
            <a:ext cx="5658335" cy="32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219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74661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Titles: </a:t>
            </a:r>
            <a:r>
              <a:rPr lang="en" sz="1400" b="1"/>
              <a:t>Roboto Slab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Body copy: </a:t>
            </a:r>
            <a:r>
              <a:rPr lang="en" sz="1400" b="1"/>
              <a:t>Source Sans Pro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https://www.fontsquirrel.com/fonts/roboto-slab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b="1">
              <a:solidFill>
                <a:schemeClr val="accent1"/>
              </a:solidFill>
              <a:highlight>
                <a:srgbClr val="263238"/>
              </a:highlight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3146900" y="4185319"/>
            <a:ext cx="5160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ctrTitle" idx="4294967295"/>
          </p:nvPr>
        </p:nvSpPr>
        <p:spPr>
          <a:xfrm>
            <a:off x="1973100" y="800400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subTitle" idx="4294967295"/>
          </p:nvPr>
        </p:nvSpPr>
        <p:spPr>
          <a:xfrm>
            <a:off x="1973100" y="1373212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64" name="Google Shape;264;p29"/>
          <p:cNvSpPr txBox="1">
            <a:spLocks noGrp="1"/>
          </p:cNvSpPr>
          <p:nvPr>
            <p:ph type="ctrTitle" idx="4294967295"/>
          </p:nvPr>
        </p:nvSpPr>
        <p:spPr>
          <a:xfrm>
            <a:off x="1973100" y="3429313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subTitle" idx="4294967295"/>
          </p:nvPr>
        </p:nvSpPr>
        <p:spPr>
          <a:xfrm>
            <a:off x="1973100" y="4002125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66" name="Google Shape;266;p29"/>
          <p:cNvSpPr txBox="1">
            <a:spLocks noGrp="1"/>
          </p:cNvSpPr>
          <p:nvPr>
            <p:ph type="ctrTitle" idx="4294967295"/>
          </p:nvPr>
        </p:nvSpPr>
        <p:spPr>
          <a:xfrm>
            <a:off x="1973100" y="2114857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4294967295"/>
          </p:nvPr>
        </p:nvSpPr>
        <p:spPr>
          <a:xfrm>
            <a:off x="1973100" y="2687668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839750" y="1316881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1003719" y="1479044"/>
            <a:ext cx="1538100" cy="15213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3065788" y="2386191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3241755" y="2560220"/>
            <a:ext cx="1650900" cy="1632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5147112" y="624975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5341423" y="817021"/>
            <a:ext cx="1822500" cy="18024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0" name="Google Shape;280;p30"/>
          <p:cNvCxnSpPr/>
          <p:nvPr/>
        </p:nvCxnSpPr>
        <p:spPr>
          <a:xfrm>
            <a:off x="2479899" y="2565564"/>
            <a:ext cx="819000" cy="495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/>
          <p:nvPr/>
        </p:nvCxnSpPr>
        <p:spPr>
          <a:xfrm rot="10800000" flipH="1">
            <a:off x="4746543" y="2197633"/>
            <a:ext cx="717300" cy="70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786150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2"/>
          </p:nvPr>
        </p:nvSpPr>
        <p:spPr>
          <a:xfrm>
            <a:off x="3329989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3"/>
          </p:nvPr>
        </p:nvSpPr>
        <p:spPr>
          <a:xfrm>
            <a:off x="5873827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786150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2"/>
          </p:nvPr>
        </p:nvSpPr>
        <p:spPr>
          <a:xfrm>
            <a:off x="3329989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93" name="Google Shape;293;p31"/>
          <p:cNvSpPr txBox="1">
            <a:spLocks noGrp="1"/>
          </p:cNvSpPr>
          <p:nvPr>
            <p:ph type="body" idx="3"/>
          </p:nvPr>
        </p:nvSpPr>
        <p:spPr>
          <a:xfrm>
            <a:off x="5873827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94" name="Google Shape;294;p31"/>
          <p:cNvGrpSpPr/>
          <p:nvPr/>
        </p:nvGrpSpPr>
        <p:grpSpPr>
          <a:xfrm>
            <a:off x="867597" y="1347992"/>
            <a:ext cx="251128" cy="244895"/>
            <a:chOff x="616425" y="2329600"/>
            <a:chExt cx="361700" cy="388475"/>
          </a:xfrm>
        </p:grpSpPr>
        <p:sp>
          <p:nvSpPr>
            <p:cNvPr id="295" name="Google Shape;295;p31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3" name="Google Shape;303;p31"/>
          <p:cNvGrpSpPr/>
          <p:nvPr/>
        </p:nvGrpSpPr>
        <p:grpSpPr>
          <a:xfrm>
            <a:off x="5988512" y="2998476"/>
            <a:ext cx="359352" cy="242594"/>
            <a:chOff x="5247525" y="3007275"/>
            <a:chExt cx="517575" cy="384825"/>
          </a:xfrm>
        </p:grpSpPr>
        <p:sp>
          <p:nvSpPr>
            <p:cNvPr id="304" name="Google Shape;304;p3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6" name="Google Shape;306;p31"/>
          <p:cNvGrpSpPr/>
          <p:nvPr/>
        </p:nvGrpSpPr>
        <p:grpSpPr>
          <a:xfrm>
            <a:off x="904185" y="2991348"/>
            <a:ext cx="178400" cy="256809"/>
            <a:chOff x="6718575" y="2318625"/>
            <a:chExt cx="256950" cy="407375"/>
          </a:xfrm>
        </p:grpSpPr>
        <p:sp>
          <p:nvSpPr>
            <p:cNvPr id="307" name="Google Shape;307;p3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15" name="Google Shape;315;p31"/>
          <p:cNvGrpSpPr/>
          <p:nvPr/>
        </p:nvGrpSpPr>
        <p:grpSpPr>
          <a:xfrm>
            <a:off x="3443182" y="2957059"/>
            <a:ext cx="373724" cy="325507"/>
            <a:chOff x="5233525" y="4954450"/>
            <a:chExt cx="538275" cy="516350"/>
          </a:xfrm>
        </p:grpSpPr>
        <p:sp>
          <p:nvSpPr>
            <p:cNvPr id="316" name="Google Shape;316;p3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7" name="Google Shape;327;p31"/>
          <p:cNvGrpSpPr/>
          <p:nvPr/>
        </p:nvGrpSpPr>
        <p:grpSpPr>
          <a:xfrm>
            <a:off x="3481679" y="1347984"/>
            <a:ext cx="296779" cy="282530"/>
            <a:chOff x="5961125" y="1623900"/>
            <a:chExt cx="427450" cy="448175"/>
          </a:xfrm>
        </p:grpSpPr>
        <p:sp>
          <p:nvSpPr>
            <p:cNvPr id="328" name="Google Shape;328;p3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35" name="Google Shape;335;p31"/>
          <p:cNvGrpSpPr/>
          <p:nvPr/>
        </p:nvGrpSpPr>
        <p:grpSpPr>
          <a:xfrm>
            <a:off x="6038252" y="1367195"/>
            <a:ext cx="285791" cy="244138"/>
            <a:chOff x="5972700" y="2330200"/>
            <a:chExt cx="411625" cy="387275"/>
          </a:xfrm>
        </p:grpSpPr>
        <p:sp>
          <p:nvSpPr>
            <p:cNvPr id="336" name="Google Shape;336;p3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575" y="-228600"/>
            <a:ext cx="5150644" cy="427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Excel or Google Sheets</a:t>
            </a: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>
            <a:spLocks noGrp="1"/>
          </p:cNvSpPr>
          <p:nvPr>
            <p:ph type="body" idx="4294967295"/>
          </p:nvPr>
        </p:nvSpPr>
        <p:spPr>
          <a:xfrm>
            <a:off x="457200" y="671138"/>
            <a:ext cx="41019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highlight>
                  <a:schemeClr val="lt2"/>
                </a:highlight>
                <a:latin typeface="Roboto Slab"/>
                <a:ea typeface="Roboto Slab"/>
                <a:cs typeface="Roboto Slab"/>
                <a:sym typeface="Roboto Slab"/>
              </a:rPr>
              <a:t>Mobile project</a:t>
            </a:r>
            <a:endParaRPr b="1">
              <a:solidFill>
                <a:schemeClr val="accent1"/>
              </a:solidFill>
              <a:highlight>
                <a:schemeClr val="lt2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2"/>
                </a:highlight>
              </a:rPr>
              <a:t>Show and explain your web, app or software projects using these gadget templates.</a:t>
            </a:r>
            <a:endParaRPr sz="2400">
              <a:highlight>
                <a:schemeClr val="lt2"/>
              </a:highlight>
            </a:endParaRPr>
          </a:p>
        </p:txBody>
      </p:sp>
      <p:sp>
        <p:nvSpPr>
          <p:cNvPr id="351" name="Google Shape;351;p3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grpSp>
        <p:nvGrpSpPr>
          <p:cNvPr id="352" name="Google Shape;352;p33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53" name="Google Shape;353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7" name="Google Shape;357;p33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body" idx="4294967295"/>
          </p:nvPr>
        </p:nvSpPr>
        <p:spPr>
          <a:xfrm>
            <a:off x="457200" y="671138"/>
            <a:ext cx="4101900" cy="3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highlight>
                  <a:schemeClr val="lt2"/>
                </a:highlight>
                <a:latin typeface="Roboto Slab"/>
                <a:ea typeface="Roboto Slab"/>
                <a:cs typeface="Roboto Slab"/>
                <a:sym typeface="Roboto Slab"/>
              </a:rPr>
              <a:t>Tablet project</a:t>
            </a:r>
            <a:endParaRPr b="1">
              <a:solidFill>
                <a:schemeClr val="accent1"/>
              </a:solidFill>
              <a:highlight>
                <a:schemeClr val="lt2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2"/>
                </a:highlight>
              </a:rPr>
              <a:t>Show and explain your web, app or software projects using these gadget templates.</a:t>
            </a:r>
            <a:endParaRPr sz="2400">
              <a:highlight>
                <a:schemeClr val="lt2"/>
              </a:highlight>
            </a:endParaRPr>
          </a:p>
        </p:txBody>
      </p:sp>
      <p:sp>
        <p:nvSpPr>
          <p:cNvPr id="363" name="Google Shape;363;p3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grpSp>
        <p:nvGrpSpPr>
          <p:cNvPr id="364" name="Google Shape;364;p34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65" name="Google Shape;365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9" name="Google Shape;3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body" idx="4294967295"/>
          </p:nvPr>
        </p:nvSpPr>
        <p:spPr>
          <a:xfrm>
            <a:off x="457200" y="3173644"/>
            <a:ext cx="8192400" cy="16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highlight>
                  <a:schemeClr val="lt2"/>
                </a:highlight>
                <a:latin typeface="Roboto Slab"/>
                <a:ea typeface="Roboto Slab"/>
                <a:cs typeface="Roboto Slab"/>
                <a:sym typeface="Roboto Slab"/>
              </a:rPr>
              <a:t>Desktop project</a:t>
            </a:r>
            <a:endParaRPr b="1">
              <a:solidFill>
                <a:schemeClr val="accent1"/>
              </a:solidFill>
              <a:highlight>
                <a:schemeClr val="lt2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lt2"/>
                </a:highlight>
              </a:rPr>
              <a:t>Show and explain your web, app or software projects using these gadget templates.</a:t>
            </a:r>
            <a:endParaRPr sz="1800">
              <a:highlight>
                <a:schemeClr val="lt2"/>
              </a:highlight>
            </a:endParaRPr>
          </a:p>
        </p:txBody>
      </p:sp>
      <p:sp>
        <p:nvSpPr>
          <p:cNvPr id="375" name="Google Shape;375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grpSp>
        <p:nvGrpSpPr>
          <p:cNvPr id="376" name="Google Shape;376;p35"/>
          <p:cNvGrpSpPr/>
          <p:nvPr/>
        </p:nvGrpSpPr>
        <p:grpSpPr>
          <a:xfrm>
            <a:off x="2282299" y="798604"/>
            <a:ext cx="4542205" cy="2661224"/>
            <a:chOff x="2282299" y="798604"/>
            <a:chExt cx="4542205" cy="2661224"/>
          </a:xfrm>
        </p:grpSpPr>
        <p:sp>
          <p:nvSpPr>
            <p:cNvPr id="377" name="Google Shape;377;p35"/>
            <p:cNvSpPr/>
            <p:nvPr/>
          </p:nvSpPr>
          <p:spPr>
            <a:xfrm>
              <a:off x="2653749" y="798604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2282299" y="3389796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282299" y="3333770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4216643" y="3333770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1" name="Google Shape;381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789475" y="945325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88" name="Google Shape;388;p36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 &amp; user@mail.me</a:t>
            </a:r>
            <a:endParaRPr/>
          </a:p>
        </p:txBody>
      </p:sp>
      <p:sp>
        <p:nvSpPr>
          <p:cNvPr id="389" name="Google Shape;389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95" name="Google Shape;395;p3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96" name="Google Shape;396;p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學習目標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了解文字次數代表的意義為何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了解文字相似度的定義與應用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了解句子相似度的定義與應用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讓我們繼續看下去吧</a:t>
            </a:r>
            <a:r>
              <a:rPr lang="e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!! </a:t>
            </a:r>
            <a:endParaRPr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0205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02" name="Google Shape;402;p38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For Business Plans, Marketing Plans, Project Proposals, Lessons, etc</a:t>
            </a:r>
            <a:endParaRPr sz="2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8" name="Google Shape;408;p3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7735208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7075124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6415040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5754956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5094872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Google Shape;414;p39"/>
          <p:cNvSpPr/>
          <p:nvPr/>
        </p:nvSpPr>
        <p:spPr>
          <a:xfrm>
            <a:off x="4434788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3774704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3114619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7" name="Google Shape;417;p39"/>
          <p:cNvSpPr/>
          <p:nvPr/>
        </p:nvSpPr>
        <p:spPr>
          <a:xfrm>
            <a:off x="2454535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8" name="Google Shape;418;p39"/>
          <p:cNvSpPr/>
          <p:nvPr/>
        </p:nvSpPr>
        <p:spPr>
          <a:xfrm>
            <a:off x="1794451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p39"/>
          <p:cNvSpPr/>
          <p:nvPr/>
        </p:nvSpPr>
        <p:spPr>
          <a:xfrm>
            <a:off x="1134367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0" name="Google Shape;420;p39"/>
          <p:cNvSpPr/>
          <p:nvPr/>
        </p:nvSpPr>
        <p:spPr>
          <a:xfrm>
            <a:off x="474283" y="24511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Google Shape;421;p39"/>
          <p:cNvSpPr/>
          <p:nvPr/>
        </p:nvSpPr>
        <p:spPr>
          <a:xfrm>
            <a:off x="0" y="24511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22" name="Google Shape;422;p39"/>
          <p:cNvCxnSpPr/>
          <p:nvPr/>
        </p:nvCxnSpPr>
        <p:spPr>
          <a:xfrm rot="10800000">
            <a:off x="768923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9"/>
          <p:cNvSpPr txBox="1"/>
          <p:nvPr/>
        </p:nvSpPr>
        <p:spPr>
          <a:xfrm>
            <a:off x="727900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4" name="Google Shape;424;p39"/>
          <p:cNvCxnSpPr/>
          <p:nvPr/>
        </p:nvCxnSpPr>
        <p:spPr>
          <a:xfrm rot="10800000">
            <a:off x="2090158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39"/>
          <p:cNvSpPr txBox="1"/>
          <p:nvPr/>
        </p:nvSpPr>
        <p:spPr>
          <a:xfrm>
            <a:off x="2050642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6" name="Google Shape;426;p39"/>
          <p:cNvCxnSpPr/>
          <p:nvPr/>
        </p:nvCxnSpPr>
        <p:spPr>
          <a:xfrm rot="10800000">
            <a:off x="3411393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39"/>
          <p:cNvSpPr txBox="1"/>
          <p:nvPr/>
        </p:nvSpPr>
        <p:spPr>
          <a:xfrm>
            <a:off x="3373384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28" name="Google Shape;428;p39"/>
          <p:cNvCxnSpPr/>
          <p:nvPr/>
        </p:nvCxnSpPr>
        <p:spPr>
          <a:xfrm rot="10800000">
            <a:off x="4732628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39"/>
          <p:cNvSpPr txBox="1"/>
          <p:nvPr/>
        </p:nvSpPr>
        <p:spPr>
          <a:xfrm>
            <a:off x="4696126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 rot="10800000">
            <a:off x="6053863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39"/>
          <p:cNvSpPr txBox="1"/>
          <p:nvPr/>
        </p:nvSpPr>
        <p:spPr>
          <a:xfrm>
            <a:off x="6018868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2" name="Google Shape;432;p39"/>
          <p:cNvCxnSpPr/>
          <p:nvPr/>
        </p:nvCxnSpPr>
        <p:spPr>
          <a:xfrm rot="10800000">
            <a:off x="7375098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39"/>
          <p:cNvSpPr txBox="1"/>
          <p:nvPr/>
        </p:nvSpPr>
        <p:spPr>
          <a:xfrm>
            <a:off x="7341610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4" name="Google Shape;434;p39"/>
          <p:cNvCxnSpPr/>
          <p:nvPr/>
        </p:nvCxnSpPr>
        <p:spPr>
          <a:xfrm rot="10800000">
            <a:off x="1439687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39"/>
          <p:cNvSpPr txBox="1"/>
          <p:nvPr/>
        </p:nvSpPr>
        <p:spPr>
          <a:xfrm>
            <a:off x="1369548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6" name="Google Shape;436;p39"/>
          <p:cNvCxnSpPr/>
          <p:nvPr/>
        </p:nvCxnSpPr>
        <p:spPr>
          <a:xfrm rot="10800000">
            <a:off x="2760922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39"/>
          <p:cNvSpPr txBox="1"/>
          <p:nvPr/>
        </p:nvSpPr>
        <p:spPr>
          <a:xfrm>
            <a:off x="2699944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8" name="Google Shape;438;p39"/>
          <p:cNvCxnSpPr/>
          <p:nvPr/>
        </p:nvCxnSpPr>
        <p:spPr>
          <a:xfrm rot="10800000">
            <a:off x="4082157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39"/>
          <p:cNvSpPr txBox="1"/>
          <p:nvPr/>
        </p:nvSpPr>
        <p:spPr>
          <a:xfrm>
            <a:off x="4030339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0" name="Google Shape;440;p39"/>
          <p:cNvCxnSpPr/>
          <p:nvPr/>
        </p:nvCxnSpPr>
        <p:spPr>
          <a:xfrm rot="10800000">
            <a:off x="5403392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1" name="Google Shape;441;p39"/>
          <p:cNvSpPr txBox="1"/>
          <p:nvPr/>
        </p:nvSpPr>
        <p:spPr>
          <a:xfrm>
            <a:off x="5360735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2" name="Google Shape;442;p39"/>
          <p:cNvCxnSpPr/>
          <p:nvPr/>
        </p:nvCxnSpPr>
        <p:spPr>
          <a:xfrm rot="10800000">
            <a:off x="6724627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3" name="Google Shape;443;p39"/>
          <p:cNvSpPr txBox="1"/>
          <p:nvPr/>
        </p:nvSpPr>
        <p:spPr>
          <a:xfrm>
            <a:off x="6691131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4" name="Google Shape;444;p39"/>
          <p:cNvCxnSpPr/>
          <p:nvPr/>
        </p:nvCxnSpPr>
        <p:spPr>
          <a:xfrm rot="10800000">
            <a:off x="8045862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5" name="Google Shape;445;p39"/>
          <p:cNvSpPr txBox="1"/>
          <p:nvPr/>
        </p:nvSpPr>
        <p:spPr>
          <a:xfrm>
            <a:off x="8008073" y="33433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3" name="Google Shape;463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64" name="Google Shape;464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67" name="Google Shape;467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70" name="Google Shape;470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83" name="Google Shape;483;p4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graphicFrame>
        <p:nvGraphicFramePr>
          <p:cNvPr id="484" name="Google Shape;484;p41"/>
          <p:cNvGraphicFramePr/>
          <p:nvPr/>
        </p:nvGraphicFramePr>
        <p:xfrm>
          <a:off x="786150" y="1107281"/>
          <a:ext cx="7434250" cy="3197750"/>
        </p:xfrm>
        <a:graphic>
          <a:graphicData uri="http://schemas.openxmlformats.org/drawingml/2006/table">
            <a:tbl>
              <a:tblPr>
                <a:noFill/>
                <a:tableStyleId>{83ECFCF9-EB90-4EA4-BA1D-B0166F391BF1}</a:tableStyleId>
              </a:tblPr>
              <a:tblGrid>
                <a:gridCol w="128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9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90" name="Google Shape;490;p4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491" name="Google Shape;491;p42"/>
          <p:cNvSpPr/>
          <p:nvPr/>
        </p:nvSpPr>
        <p:spPr>
          <a:xfrm>
            <a:off x="794225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4656792" y="982400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794225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2"/>
          <p:cNvSpPr/>
          <p:nvPr/>
        </p:nvSpPr>
        <p:spPr>
          <a:xfrm>
            <a:off x="4656792" y="2715247"/>
            <a:ext cx="3709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2"/>
          <p:cNvSpPr/>
          <p:nvPr/>
        </p:nvSpPr>
        <p:spPr>
          <a:xfrm>
            <a:off x="32984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2"/>
          <p:cNvSpPr/>
          <p:nvPr/>
        </p:nvSpPr>
        <p:spPr>
          <a:xfrm rot="5400000">
            <a:off x="3447052" y="1357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2"/>
          <p:cNvSpPr/>
          <p:nvPr/>
        </p:nvSpPr>
        <p:spPr>
          <a:xfrm rot="10800000">
            <a:off x="34470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2"/>
          <p:cNvSpPr/>
          <p:nvPr/>
        </p:nvSpPr>
        <p:spPr>
          <a:xfrm rot="-5400000">
            <a:off x="3298452" y="15073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2"/>
          <p:cNvSpPr/>
          <p:nvPr/>
        </p:nvSpPr>
        <p:spPr>
          <a:xfrm>
            <a:off x="3854926" y="1861577"/>
            <a:ext cx="329187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S</a:t>
            </a:r>
          </a:p>
        </p:txBody>
      </p:sp>
      <p:sp>
        <p:nvSpPr>
          <p:cNvPr id="500" name="Google Shape;500;p42"/>
          <p:cNvSpPr/>
          <p:nvPr/>
        </p:nvSpPr>
        <p:spPr>
          <a:xfrm>
            <a:off x="4844894" y="1869297"/>
            <a:ext cx="643552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W</a:t>
            </a:r>
          </a:p>
        </p:txBody>
      </p:sp>
      <p:sp>
        <p:nvSpPr>
          <p:cNvPr id="501" name="Google Shape;501;p42"/>
          <p:cNvSpPr/>
          <p:nvPr/>
        </p:nvSpPr>
        <p:spPr>
          <a:xfrm>
            <a:off x="3820340" y="2942299"/>
            <a:ext cx="398360" cy="4514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O</a:t>
            </a:r>
          </a:p>
        </p:txBody>
      </p:sp>
      <p:sp>
        <p:nvSpPr>
          <p:cNvPr id="502" name="Google Shape;502;p42"/>
          <p:cNvSpPr/>
          <p:nvPr/>
        </p:nvSpPr>
        <p:spPr>
          <a:xfrm>
            <a:off x="4959152" y="2950018"/>
            <a:ext cx="391566" cy="4391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oboto Slab"/>
              </a:rPr>
              <a:t>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08" name="Google Shape;508;p4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509" name="Google Shape;509;p43"/>
          <p:cNvSpPr txBox="1"/>
          <p:nvPr/>
        </p:nvSpPr>
        <p:spPr>
          <a:xfrm>
            <a:off x="2047275" y="493825"/>
            <a:ext cx="1683000" cy="15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0" name="Google Shape;510;p43"/>
          <p:cNvSpPr txBox="1"/>
          <p:nvPr/>
        </p:nvSpPr>
        <p:spPr>
          <a:xfrm>
            <a:off x="2047275" y="2069180"/>
            <a:ext cx="1683000" cy="15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1" name="Google Shape;511;p43"/>
          <p:cNvSpPr txBox="1"/>
          <p:nvPr/>
        </p:nvSpPr>
        <p:spPr>
          <a:xfrm>
            <a:off x="3730425" y="493825"/>
            <a:ext cx="1683000" cy="315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Google Shape;512;p43"/>
          <p:cNvSpPr txBox="1"/>
          <p:nvPr/>
        </p:nvSpPr>
        <p:spPr>
          <a:xfrm>
            <a:off x="5413575" y="493825"/>
            <a:ext cx="1683000" cy="15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3" name="Google Shape;513;p43"/>
          <p:cNvSpPr txBox="1"/>
          <p:nvPr/>
        </p:nvSpPr>
        <p:spPr>
          <a:xfrm>
            <a:off x="5413575" y="2069180"/>
            <a:ext cx="1683000" cy="15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4" name="Google Shape;514;p43"/>
          <p:cNvSpPr txBox="1"/>
          <p:nvPr/>
        </p:nvSpPr>
        <p:spPr>
          <a:xfrm>
            <a:off x="7096725" y="493825"/>
            <a:ext cx="1683000" cy="315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5" name="Google Shape;515;p43"/>
          <p:cNvSpPr txBox="1"/>
          <p:nvPr/>
        </p:nvSpPr>
        <p:spPr>
          <a:xfrm>
            <a:off x="364125" y="493825"/>
            <a:ext cx="1683000" cy="315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364125" y="3644534"/>
            <a:ext cx="4207800" cy="122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7" name="Google Shape;517;p43"/>
          <p:cNvSpPr txBox="1"/>
          <p:nvPr/>
        </p:nvSpPr>
        <p:spPr>
          <a:xfrm>
            <a:off x="4572000" y="3644534"/>
            <a:ext cx="4207800" cy="122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4286312" y="3719651"/>
            <a:ext cx="211273" cy="212538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/>
          <p:nvPr/>
        </p:nvSpPr>
        <p:spPr>
          <a:xfrm>
            <a:off x="6811641" y="569177"/>
            <a:ext cx="210666" cy="19134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3"/>
          <p:cNvSpPr/>
          <p:nvPr/>
        </p:nvSpPr>
        <p:spPr>
          <a:xfrm>
            <a:off x="1770102" y="569172"/>
            <a:ext cx="202661" cy="205065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8512669" y="569100"/>
            <a:ext cx="192798" cy="205680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3"/>
          <p:cNvGrpSpPr/>
          <p:nvPr/>
        </p:nvGrpSpPr>
        <p:grpSpPr>
          <a:xfrm>
            <a:off x="8482889" y="3719564"/>
            <a:ext cx="222362" cy="163303"/>
            <a:chOff x="4604550" y="3714775"/>
            <a:chExt cx="439625" cy="319075"/>
          </a:xfrm>
        </p:grpSpPr>
        <p:sp>
          <p:nvSpPr>
            <p:cNvPr id="523" name="Google Shape;523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43"/>
          <p:cNvGrpSpPr/>
          <p:nvPr/>
        </p:nvGrpSpPr>
        <p:grpSpPr>
          <a:xfrm>
            <a:off x="5154880" y="568971"/>
            <a:ext cx="184187" cy="237475"/>
            <a:chOff x="1959600" y="4980625"/>
            <a:chExt cx="364150" cy="464000"/>
          </a:xfrm>
        </p:grpSpPr>
        <p:sp>
          <p:nvSpPr>
            <p:cNvPr id="526" name="Google Shape;526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43"/>
          <p:cNvGrpSpPr/>
          <p:nvPr/>
        </p:nvGrpSpPr>
        <p:grpSpPr>
          <a:xfrm>
            <a:off x="6749663" y="2144173"/>
            <a:ext cx="272259" cy="264268"/>
            <a:chOff x="5233525" y="4954450"/>
            <a:chExt cx="538275" cy="516350"/>
          </a:xfrm>
        </p:grpSpPr>
        <p:sp>
          <p:nvSpPr>
            <p:cNvPr id="534" name="Google Shape;534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43"/>
          <p:cNvGrpSpPr/>
          <p:nvPr/>
        </p:nvGrpSpPr>
        <p:grpSpPr>
          <a:xfrm>
            <a:off x="3386590" y="2144175"/>
            <a:ext cx="277191" cy="254928"/>
            <a:chOff x="4556450" y="4963575"/>
            <a:chExt cx="548025" cy="498100"/>
          </a:xfrm>
        </p:grpSpPr>
        <p:sp>
          <p:nvSpPr>
            <p:cNvPr id="546" name="Google Shape;546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43"/>
          <p:cNvSpPr/>
          <p:nvPr/>
        </p:nvSpPr>
        <p:spPr>
          <a:xfrm>
            <a:off x="3433676" y="569177"/>
            <a:ext cx="222349" cy="22504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57" name="Google Shape;557;p4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grpSp>
        <p:nvGrpSpPr>
          <p:cNvPr id="558" name="Google Shape;558;p44"/>
          <p:cNvGrpSpPr/>
          <p:nvPr/>
        </p:nvGrpSpPr>
        <p:grpSpPr>
          <a:xfrm>
            <a:off x="855292" y="1032043"/>
            <a:ext cx="3608219" cy="3243858"/>
            <a:chOff x="3778727" y="4460423"/>
            <a:chExt cx="720160" cy="647438"/>
          </a:xfrm>
        </p:grpSpPr>
        <p:sp>
          <p:nvSpPr>
            <p:cNvPr id="559" name="Google Shape;559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66" name="Google Shape;566;p44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7" name="Google Shape;567;p44"/>
          <p:cNvSpPr txBox="1"/>
          <p:nvPr/>
        </p:nvSpPr>
        <p:spPr>
          <a:xfrm>
            <a:off x="5502050" y="1397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68" name="Google Shape;568;p44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9" name="Google Shape;569;p44"/>
          <p:cNvSpPr txBox="1"/>
          <p:nvPr/>
        </p:nvSpPr>
        <p:spPr>
          <a:xfrm>
            <a:off x="5502050" y="1878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70" name="Google Shape;570;p44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1" name="Google Shape;571;p44"/>
          <p:cNvSpPr txBox="1"/>
          <p:nvPr/>
        </p:nvSpPr>
        <p:spPr>
          <a:xfrm>
            <a:off x="5502050" y="2360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72" name="Google Shape;572;p44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3" name="Google Shape;573;p44"/>
          <p:cNvSpPr txBox="1"/>
          <p:nvPr/>
        </p:nvSpPr>
        <p:spPr>
          <a:xfrm>
            <a:off x="5502050" y="2841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74" name="Google Shape;574;p44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5" name="Google Shape;575;p44"/>
          <p:cNvSpPr txBox="1"/>
          <p:nvPr/>
        </p:nvSpPr>
        <p:spPr>
          <a:xfrm>
            <a:off x="5502050" y="3323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76" name="Google Shape;576;p44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7" name="Google Shape;577;p44"/>
          <p:cNvSpPr txBox="1"/>
          <p:nvPr/>
        </p:nvSpPr>
        <p:spPr>
          <a:xfrm>
            <a:off x="5502050" y="3805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83" name="Google Shape;583;p4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584" name="Google Shape;584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5" name="Google Shape;585;p45"/>
          <p:cNvSpPr txBox="1"/>
          <p:nvPr/>
        </p:nvSpPr>
        <p:spPr>
          <a:xfrm>
            <a:off x="860325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6" name="Google Shape;58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7" name="Google Shape;587;p45"/>
          <p:cNvSpPr txBox="1"/>
          <p:nvPr/>
        </p:nvSpPr>
        <p:spPr>
          <a:xfrm>
            <a:off x="2840050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8" name="Google Shape;588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9" name="Google Shape;589;p45"/>
          <p:cNvSpPr txBox="1"/>
          <p:nvPr/>
        </p:nvSpPr>
        <p:spPr>
          <a:xfrm>
            <a:off x="4819775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0" name="Google Shape;590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1" name="Google Shape;591;p45"/>
          <p:cNvSpPr txBox="1"/>
          <p:nvPr/>
        </p:nvSpPr>
        <p:spPr>
          <a:xfrm>
            <a:off x="6799500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97" name="Google Shape;597;p46"/>
          <p:cNvSpPr/>
          <p:nvPr/>
        </p:nvSpPr>
        <p:spPr>
          <a:xfrm>
            <a:off x="694854" y="507665"/>
            <a:ext cx="7754400" cy="397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46"/>
          <p:cNvGrpSpPr/>
          <p:nvPr/>
        </p:nvGrpSpPr>
        <p:grpSpPr>
          <a:xfrm>
            <a:off x="856402" y="507668"/>
            <a:ext cx="7431090" cy="3975493"/>
            <a:chOff x="638138" y="467100"/>
            <a:chExt cx="7867750" cy="4194000"/>
          </a:xfrm>
        </p:grpSpPr>
        <p:cxnSp>
          <p:nvCxnSpPr>
            <p:cNvPr id="599" name="Google Shape;599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5" name="Google Shape;645;p4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646" name="Google Shape;646;p46"/>
          <p:cNvGrpSpPr/>
          <p:nvPr/>
        </p:nvGrpSpPr>
        <p:grpSpPr>
          <a:xfrm>
            <a:off x="694864" y="673298"/>
            <a:ext cx="7754287" cy="3644106"/>
            <a:chOff x="467088" y="642474"/>
            <a:chExt cx="4194000" cy="3858239"/>
          </a:xfrm>
        </p:grpSpPr>
        <p:cxnSp>
          <p:nvCxnSpPr>
            <p:cNvPr id="647" name="Google Shape;647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69" name="Google Shape;669;p46"/>
          <p:cNvCxnSpPr/>
          <p:nvPr/>
        </p:nvCxnSpPr>
        <p:spPr>
          <a:xfrm>
            <a:off x="4572001" y="507665"/>
            <a:ext cx="0" cy="397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70" name="Google Shape;670;p46"/>
          <p:cNvCxnSpPr/>
          <p:nvPr/>
        </p:nvCxnSpPr>
        <p:spPr>
          <a:xfrm>
            <a:off x="694854" y="2495400"/>
            <a:ext cx="775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71" name="Google Shape;671;p46"/>
          <p:cNvSpPr txBox="1"/>
          <p:nvPr/>
        </p:nvSpPr>
        <p:spPr>
          <a:xfrm rot="-5400000">
            <a:off x="9375" y="2417251"/>
            <a:ext cx="12150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2" name="Google Shape;672;p46"/>
          <p:cNvSpPr txBox="1"/>
          <p:nvPr/>
        </p:nvSpPr>
        <p:spPr>
          <a:xfrm rot="5400000">
            <a:off x="7919675" y="2417213"/>
            <a:ext cx="12150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3" name="Google Shape;673;p46"/>
          <p:cNvSpPr txBox="1"/>
          <p:nvPr/>
        </p:nvSpPr>
        <p:spPr>
          <a:xfrm>
            <a:off x="3964512" y="4483098"/>
            <a:ext cx="12150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4" name="Google Shape;674;p46"/>
          <p:cNvSpPr txBox="1"/>
          <p:nvPr/>
        </p:nvSpPr>
        <p:spPr>
          <a:xfrm>
            <a:off x="3964464" y="351525"/>
            <a:ext cx="12150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5" name="Google Shape;675;p46"/>
          <p:cNvSpPr/>
          <p:nvPr/>
        </p:nvSpPr>
        <p:spPr>
          <a:xfrm>
            <a:off x="6877378" y="846888"/>
            <a:ext cx="944700" cy="9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6" name="Google Shape;676;p46"/>
          <p:cNvSpPr/>
          <p:nvPr/>
        </p:nvSpPr>
        <p:spPr>
          <a:xfrm>
            <a:off x="3210409" y="1289748"/>
            <a:ext cx="827400" cy="827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7" name="Google Shape;677;p46"/>
          <p:cNvSpPr/>
          <p:nvPr/>
        </p:nvSpPr>
        <p:spPr>
          <a:xfrm>
            <a:off x="1559819" y="3345464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8" name="Google Shape;678;p46"/>
          <p:cNvSpPr/>
          <p:nvPr/>
        </p:nvSpPr>
        <p:spPr>
          <a:xfrm>
            <a:off x="5568396" y="2850916"/>
            <a:ext cx="690000" cy="69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9" name="Google Shape;679;p46"/>
          <p:cNvSpPr/>
          <p:nvPr/>
        </p:nvSpPr>
        <p:spPr>
          <a:xfrm>
            <a:off x="6419193" y="3276751"/>
            <a:ext cx="827400" cy="827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0" name="Google Shape;680;p46"/>
          <p:cNvSpPr/>
          <p:nvPr/>
        </p:nvSpPr>
        <p:spPr>
          <a:xfrm>
            <a:off x="4757930" y="599779"/>
            <a:ext cx="690000" cy="69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1" name="Google Shape;681;p46"/>
          <p:cNvSpPr/>
          <p:nvPr/>
        </p:nvSpPr>
        <p:spPr>
          <a:xfrm>
            <a:off x="1306074" y="961387"/>
            <a:ext cx="441300" cy="441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graphicFrame>
        <p:nvGraphicFramePr>
          <p:cNvPr id="688" name="Google Shape;688;p47"/>
          <p:cNvGraphicFramePr/>
          <p:nvPr/>
        </p:nvGraphicFramePr>
        <p:xfrm>
          <a:off x="855300" y="1093725"/>
          <a:ext cx="7530600" cy="2986820"/>
        </p:xfrm>
        <a:graphic>
          <a:graphicData uri="http://schemas.openxmlformats.org/drawingml/2006/table">
            <a:tbl>
              <a:tblPr>
                <a:noFill/>
                <a:tableStyleId>{6E74B0BC-8218-4BC4-B384-D648047DA537}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課程內容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文字的字數計算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(Word Count)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：不插電文字字數計算與分析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：利用線上工具計算文字相似度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句子相似度的定義與計算流程</a:t>
            </a:r>
            <a:endParaRPr lang="en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課堂練習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：利用線上工具計算句子相似度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lvl="0" indent="0">
              <a:buNone/>
            </a:pP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6200" indent="0">
              <a:buNone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將以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小節（總共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小時）來進行</a:t>
            </a:r>
            <a:endParaRPr lang="fr-FR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8470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FD8DC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694" name="Google Shape;694;p48"/>
          <p:cNvSpPr txBox="1"/>
          <p:nvPr/>
        </p:nvSpPr>
        <p:spPr>
          <a:xfrm>
            <a:off x="6324775" y="3838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95" name="Google Shape;695;p48"/>
          <p:cNvGrpSpPr/>
          <p:nvPr/>
        </p:nvGrpSpPr>
        <p:grpSpPr>
          <a:xfrm>
            <a:off x="424947" y="404794"/>
            <a:ext cx="342903" cy="447293"/>
            <a:chOff x="590250" y="244200"/>
            <a:chExt cx="407975" cy="532175"/>
          </a:xfrm>
        </p:grpSpPr>
        <p:sp>
          <p:nvSpPr>
            <p:cNvPr id="696" name="Google Shape;696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Google Shape;701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Google Shape;702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0" name="Google Shape;710;p48"/>
          <p:cNvGrpSpPr/>
          <p:nvPr/>
        </p:nvGrpSpPr>
        <p:grpSpPr>
          <a:xfrm>
            <a:off x="977639" y="470816"/>
            <a:ext cx="372594" cy="310144"/>
            <a:chOff x="1247825" y="322750"/>
            <a:chExt cx="443300" cy="369000"/>
          </a:xfrm>
        </p:grpSpPr>
        <p:sp>
          <p:nvSpPr>
            <p:cNvPr id="711" name="Google Shape;711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6" name="Google Shape;716;p48"/>
          <p:cNvGrpSpPr/>
          <p:nvPr/>
        </p:nvGrpSpPr>
        <p:grpSpPr>
          <a:xfrm>
            <a:off x="1550818" y="469282"/>
            <a:ext cx="356204" cy="313212"/>
            <a:chOff x="1929775" y="320925"/>
            <a:chExt cx="423800" cy="372650"/>
          </a:xfrm>
        </p:grpSpPr>
        <p:sp>
          <p:nvSpPr>
            <p:cNvPr id="717" name="Google Shape;717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22" name="Google Shape;722;p48"/>
          <p:cNvSpPr/>
          <p:nvPr/>
        </p:nvSpPr>
        <p:spPr>
          <a:xfrm>
            <a:off x="2148120" y="458029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23" name="Google Shape;723;p48"/>
          <p:cNvSpPr/>
          <p:nvPr/>
        </p:nvSpPr>
        <p:spPr>
          <a:xfrm>
            <a:off x="2733088" y="459058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24" name="Google Shape;724;p48"/>
          <p:cNvGrpSpPr/>
          <p:nvPr/>
        </p:nvGrpSpPr>
        <p:grpSpPr>
          <a:xfrm>
            <a:off x="3820462" y="433960"/>
            <a:ext cx="336767" cy="383835"/>
            <a:chOff x="4630125" y="278900"/>
            <a:chExt cx="400675" cy="456675"/>
          </a:xfrm>
        </p:grpSpPr>
        <p:sp>
          <p:nvSpPr>
            <p:cNvPr id="725" name="Google Shape;725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29" name="Google Shape;729;p48"/>
          <p:cNvSpPr/>
          <p:nvPr/>
        </p:nvSpPr>
        <p:spPr>
          <a:xfrm>
            <a:off x="4361051" y="457525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30" name="Google Shape;730;p48"/>
          <p:cNvGrpSpPr/>
          <p:nvPr/>
        </p:nvGrpSpPr>
        <p:grpSpPr>
          <a:xfrm>
            <a:off x="430074" y="980516"/>
            <a:ext cx="342882" cy="418128"/>
            <a:chOff x="596350" y="929175"/>
            <a:chExt cx="407950" cy="497475"/>
          </a:xfrm>
        </p:grpSpPr>
        <p:sp>
          <p:nvSpPr>
            <p:cNvPr id="731" name="Google Shape;731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Google Shape;738;p48"/>
          <p:cNvGrpSpPr/>
          <p:nvPr/>
        </p:nvGrpSpPr>
        <p:grpSpPr>
          <a:xfrm>
            <a:off x="1554390" y="1041431"/>
            <a:ext cx="349060" cy="298882"/>
            <a:chOff x="1934025" y="1001650"/>
            <a:chExt cx="415300" cy="355600"/>
          </a:xfrm>
        </p:grpSpPr>
        <p:sp>
          <p:nvSpPr>
            <p:cNvPr id="739" name="Google Shape;739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43" name="Google Shape;743;p48"/>
          <p:cNvSpPr/>
          <p:nvPr/>
        </p:nvSpPr>
        <p:spPr>
          <a:xfrm>
            <a:off x="2118449" y="1016373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44" name="Google Shape;744;p48"/>
          <p:cNvSpPr/>
          <p:nvPr/>
        </p:nvSpPr>
        <p:spPr>
          <a:xfrm>
            <a:off x="2683959" y="1033772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45" name="Google Shape;745;p48"/>
          <p:cNvSpPr/>
          <p:nvPr/>
        </p:nvSpPr>
        <p:spPr>
          <a:xfrm>
            <a:off x="3254071" y="1036336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46" name="Google Shape;746;p48"/>
          <p:cNvSpPr/>
          <p:nvPr/>
        </p:nvSpPr>
        <p:spPr>
          <a:xfrm>
            <a:off x="3830339" y="1039404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47" name="Google Shape;747;p48"/>
          <p:cNvGrpSpPr/>
          <p:nvPr/>
        </p:nvGrpSpPr>
        <p:grpSpPr>
          <a:xfrm>
            <a:off x="4378785" y="1018906"/>
            <a:ext cx="350068" cy="350573"/>
            <a:chOff x="5294400" y="974850"/>
            <a:chExt cx="416500" cy="417100"/>
          </a:xfrm>
        </p:grpSpPr>
        <p:sp>
          <p:nvSpPr>
            <p:cNvPr id="748" name="Google Shape;748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0" name="Google Shape;750;p48"/>
          <p:cNvGrpSpPr/>
          <p:nvPr/>
        </p:nvGrpSpPr>
        <p:grpSpPr>
          <a:xfrm>
            <a:off x="4901807" y="979507"/>
            <a:ext cx="433992" cy="422729"/>
            <a:chOff x="5916675" y="927975"/>
            <a:chExt cx="516350" cy="502950"/>
          </a:xfrm>
        </p:grpSpPr>
        <p:sp>
          <p:nvSpPr>
            <p:cNvPr id="751" name="Google Shape;75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Google Shape;753;p48"/>
          <p:cNvGrpSpPr/>
          <p:nvPr/>
        </p:nvGrpSpPr>
        <p:grpSpPr>
          <a:xfrm>
            <a:off x="403451" y="1628920"/>
            <a:ext cx="391001" cy="264085"/>
            <a:chOff x="564675" y="1700625"/>
            <a:chExt cx="465200" cy="314200"/>
          </a:xfrm>
        </p:grpSpPr>
        <p:sp>
          <p:nvSpPr>
            <p:cNvPr id="754" name="Google Shape;754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Google Shape;757;p48"/>
          <p:cNvGrpSpPr/>
          <p:nvPr/>
        </p:nvGrpSpPr>
        <p:grpSpPr>
          <a:xfrm>
            <a:off x="968435" y="1564432"/>
            <a:ext cx="391001" cy="382827"/>
            <a:chOff x="1236875" y="1623900"/>
            <a:chExt cx="465200" cy="455475"/>
          </a:xfrm>
        </p:grpSpPr>
        <p:sp>
          <p:nvSpPr>
            <p:cNvPr id="758" name="Google Shape;758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5" name="Google Shape;765;p48"/>
          <p:cNvGrpSpPr/>
          <p:nvPr/>
        </p:nvGrpSpPr>
        <p:grpSpPr>
          <a:xfrm>
            <a:off x="1545690" y="1572627"/>
            <a:ext cx="366458" cy="366437"/>
            <a:chOff x="1923675" y="1633650"/>
            <a:chExt cx="436000" cy="435975"/>
          </a:xfrm>
        </p:grpSpPr>
        <p:sp>
          <p:nvSpPr>
            <p:cNvPr id="766" name="Google Shape;766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2" name="Google Shape;772;p48"/>
          <p:cNvGrpSpPr/>
          <p:nvPr/>
        </p:nvGrpSpPr>
        <p:grpSpPr>
          <a:xfrm>
            <a:off x="2109141" y="1571093"/>
            <a:ext cx="369505" cy="369505"/>
            <a:chOff x="2594050" y="1631825"/>
            <a:chExt cx="439625" cy="439625"/>
          </a:xfrm>
        </p:grpSpPr>
        <p:sp>
          <p:nvSpPr>
            <p:cNvPr id="773" name="Google Shape;773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77" name="Google Shape;777;p48"/>
          <p:cNvSpPr/>
          <p:nvPr/>
        </p:nvSpPr>
        <p:spPr>
          <a:xfrm>
            <a:off x="2690599" y="15875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778" name="Google Shape;778;p48"/>
          <p:cNvGrpSpPr/>
          <p:nvPr/>
        </p:nvGrpSpPr>
        <p:grpSpPr>
          <a:xfrm>
            <a:off x="3273906" y="1543462"/>
            <a:ext cx="299911" cy="424768"/>
            <a:chOff x="3979850" y="1598950"/>
            <a:chExt cx="356825" cy="505375"/>
          </a:xfrm>
        </p:grpSpPr>
        <p:sp>
          <p:nvSpPr>
            <p:cNvPr id="779" name="Google Shape;779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1" name="Google Shape;781;p48"/>
          <p:cNvGrpSpPr/>
          <p:nvPr/>
        </p:nvGrpSpPr>
        <p:grpSpPr>
          <a:xfrm>
            <a:off x="3791296" y="1634551"/>
            <a:ext cx="395098" cy="242589"/>
            <a:chOff x="4595425" y="1707325"/>
            <a:chExt cx="470075" cy="288625"/>
          </a:xfrm>
        </p:grpSpPr>
        <p:sp>
          <p:nvSpPr>
            <p:cNvPr id="782" name="Google Shape;782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7" name="Google Shape;787;p48"/>
          <p:cNvGrpSpPr/>
          <p:nvPr/>
        </p:nvGrpSpPr>
        <p:grpSpPr>
          <a:xfrm>
            <a:off x="4375213" y="1575191"/>
            <a:ext cx="357234" cy="361310"/>
            <a:chOff x="5290150" y="1636700"/>
            <a:chExt cx="425025" cy="429875"/>
          </a:xfrm>
        </p:grpSpPr>
        <p:sp>
          <p:nvSpPr>
            <p:cNvPr id="788" name="Google Shape;788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4939167" y="1564432"/>
            <a:ext cx="359272" cy="376691"/>
            <a:chOff x="5961125" y="1623900"/>
            <a:chExt cx="427450" cy="448175"/>
          </a:xfrm>
        </p:grpSpPr>
        <p:sp>
          <p:nvSpPr>
            <p:cNvPr id="791" name="Google Shape;791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Google Shape;798;p48"/>
          <p:cNvGrpSpPr/>
          <p:nvPr/>
        </p:nvGrpSpPr>
        <p:grpSpPr>
          <a:xfrm>
            <a:off x="5491859" y="1574161"/>
            <a:ext cx="383835" cy="363369"/>
            <a:chOff x="6618700" y="1635475"/>
            <a:chExt cx="456675" cy="432325"/>
          </a:xfrm>
        </p:grpSpPr>
        <p:sp>
          <p:nvSpPr>
            <p:cNvPr id="799" name="Google Shape;799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4" name="Google Shape;804;p48"/>
          <p:cNvGrpSpPr/>
          <p:nvPr/>
        </p:nvGrpSpPr>
        <p:grpSpPr>
          <a:xfrm>
            <a:off x="446947" y="2157573"/>
            <a:ext cx="304009" cy="326513"/>
            <a:chOff x="616425" y="2329600"/>
            <a:chExt cx="361700" cy="388475"/>
          </a:xfrm>
        </p:grpSpPr>
        <p:sp>
          <p:nvSpPr>
            <p:cNvPr id="805" name="Google Shape;805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13" name="Google Shape;813;p48"/>
          <p:cNvGrpSpPr/>
          <p:nvPr/>
        </p:nvGrpSpPr>
        <p:grpSpPr>
          <a:xfrm>
            <a:off x="1003757" y="2160641"/>
            <a:ext cx="320378" cy="320378"/>
            <a:chOff x="1278900" y="2333250"/>
            <a:chExt cx="381175" cy="381175"/>
          </a:xfrm>
        </p:grpSpPr>
        <p:sp>
          <p:nvSpPr>
            <p:cNvPr id="814" name="Google Shape;814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18" name="Google Shape;818;p48"/>
          <p:cNvGrpSpPr/>
          <p:nvPr/>
        </p:nvGrpSpPr>
        <p:grpSpPr>
          <a:xfrm>
            <a:off x="1568720" y="2160641"/>
            <a:ext cx="320399" cy="320378"/>
            <a:chOff x="1951075" y="2333250"/>
            <a:chExt cx="381200" cy="381175"/>
          </a:xfrm>
        </p:grpSpPr>
        <p:sp>
          <p:nvSpPr>
            <p:cNvPr id="819" name="Google Shape;819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3" name="Google Shape;823;p48"/>
          <p:cNvGrpSpPr/>
          <p:nvPr/>
        </p:nvGrpSpPr>
        <p:grpSpPr>
          <a:xfrm>
            <a:off x="2133704" y="2160641"/>
            <a:ext cx="320378" cy="320378"/>
            <a:chOff x="2623275" y="2333250"/>
            <a:chExt cx="381175" cy="381175"/>
          </a:xfrm>
        </p:grpSpPr>
        <p:sp>
          <p:nvSpPr>
            <p:cNvPr id="824" name="Google Shape;824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8" name="Google Shape;828;p48"/>
          <p:cNvGrpSpPr/>
          <p:nvPr/>
        </p:nvGrpSpPr>
        <p:grpSpPr>
          <a:xfrm>
            <a:off x="2773409" y="2105378"/>
            <a:ext cx="170937" cy="426827"/>
            <a:chOff x="3384375" y="2267500"/>
            <a:chExt cx="203375" cy="507825"/>
          </a:xfrm>
        </p:grpSpPr>
        <p:sp>
          <p:nvSpPr>
            <p:cNvPr id="829" name="Google Shape;829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1" name="Google Shape;831;p48"/>
          <p:cNvGrpSpPr/>
          <p:nvPr/>
        </p:nvGrpSpPr>
        <p:grpSpPr>
          <a:xfrm>
            <a:off x="3918716" y="2159611"/>
            <a:ext cx="140237" cy="318339"/>
            <a:chOff x="4747025" y="2332025"/>
            <a:chExt cx="166850" cy="378750"/>
          </a:xfrm>
        </p:grpSpPr>
        <p:sp>
          <p:nvSpPr>
            <p:cNvPr id="832" name="Google Shape;832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Google Shape;834;p48"/>
          <p:cNvGrpSpPr/>
          <p:nvPr/>
        </p:nvGrpSpPr>
        <p:grpSpPr>
          <a:xfrm>
            <a:off x="3351190" y="2107416"/>
            <a:ext cx="145343" cy="422729"/>
            <a:chOff x="4071800" y="2269925"/>
            <a:chExt cx="172925" cy="502950"/>
          </a:xfrm>
        </p:grpSpPr>
        <p:sp>
          <p:nvSpPr>
            <p:cNvPr id="835" name="Google Shape;835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37" name="Google Shape;837;p48"/>
          <p:cNvSpPr/>
          <p:nvPr/>
        </p:nvSpPr>
        <p:spPr>
          <a:xfrm>
            <a:off x="4393811" y="2152016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838" name="Google Shape;838;p48"/>
          <p:cNvGrpSpPr/>
          <p:nvPr/>
        </p:nvGrpSpPr>
        <p:grpSpPr>
          <a:xfrm>
            <a:off x="4948896" y="2158077"/>
            <a:ext cx="345971" cy="325505"/>
            <a:chOff x="5972700" y="2330200"/>
            <a:chExt cx="411625" cy="387275"/>
          </a:xfrm>
        </p:grpSpPr>
        <p:sp>
          <p:nvSpPr>
            <p:cNvPr id="839" name="Google Shape;839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41" name="Google Shape;841;p48"/>
          <p:cNvGrpSpPr/>
          <p:nvPr/>
        </p:nvGrpSpPr>
        <p:grpSpPr>
          <a:xfrm>
            <a:off x="544193" y="2686206"/>
            <a:ext cx="109538" cy="399195"/>
            <a:chOff x="732125" y="2958550"/>
            <a:chExt cx="130325" cy="474950"/>
          </a:xfrm>
        </p:grpSpPr>
        <p:sp>
          <p:nvSpPr>
            <p:cNvPr id="842" name="Google Shape;842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50" name="Google Shape;850;p48"/>
          <p:cNvSpPr/>
          <p:nvPr/>
        </p:nvSpPr>
        <p:spPr>
          <a:xfrm>
            <a:off x="1561113" y="2670435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51" name="Google Shape;851;p48"/>
          <p:cNvSpPr/>
          <p:nvPr/>
        </p:nvSpPr>
        <p:spPr>
          <a:xfrm>
            <a:off x="1039605" y="2670435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852" name="Google Shape;852;p48"/>
          <p:cNvGrpSpPr/>
          <p:nvPr/>
        </p:nvGrpSpPr>
        <p:grpSpPr>
          <a:xfrm>
            <a:off x="2099937" y="2699002"/>
            <a:ext cx="387933" cy="367467"/>
            <a:chOff x="2583100" y="2973775"/>
            <a:chExt cx="461550" cy="437200"/>
          </a:xfrm>
        </p:grpSpPr>
        <p:sp>
          <p:nvSpPr>
            <p:cNvPr id="853" name="Google Shape;853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55" name="Google Shape;855;p48"/>
          <p:cNvSpPr/>
          <p:nvPr/>
        </p:nvSpPr>
        <p:spPr>
          <a:xfrm>
            <a:off x="3810881" y="2707797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856" name="Google Shape;856;p48"/>
          <p:cNvGrpSpPr/>
          <p:nvPr/>
        </p:nvGrpSpPr>
        <p:grpSpPr>
          <a:xfrm>
            <a:off x="4339386" y="2727159"/>
            <a:ext cx="435022" cy="323445"/>
            <a:chOff x="5247525" y="3007275"/>
            <a:chExt cx="517575" cy="384825"/>
          </a:xfrm>
        </p:grpSpPr>
        <p:sp>
          <p:nvSpPr>
            <p:cNvPr id="857" name="Google Shape;857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59" name="Google Shape;859;p48"/>
          <p:cNvGrpSpPr/>
          <p:nvPr/>
        </p:nvGrpSpPr>
        <p:grpSpPr>
          <a:xfrm>
            <a:off x="3250372" y="2708731"/>
            <a:ext cx="342882" cy="350068"/>
            <a:chOff x="3951850" y="2985350"/>
            <a:chExt cx="407950" cy="416500"/>
          </a:xfrm>
        </p:grpSpPr>
        <p:sp>
          <p:nvSpPr>
            <p:cNvPr id="860" name="Google Shape;860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64" name="Google Shape;864;p48"/>
          <p:cNvGrpSpPr/>
          <p:nvPr/>
        </p:nvGrpSpPr>
        <p:grpSpPr>
          <a:xfrm>
            <a:off x="407044" y="3298279"/>
            <a:ext cx="397136" cy="305017"/>
            <a:chOff x="568950" y="3686775"/>
            <a:chExt cx="472500" cy="362900"/>
          </a:xfrm>
        </p:grpSpPr>
        <p:sp>
          <p:nvSpPr>
            <p:cNvPr id="865" name="Google Shape;865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68" name="Google Shape;868;p48"/>
          <p:cNvSpPr/>
          <p:nvPr/>
        </p:nvSpPr>
        <p:spPr>
          <a:xfrm>
            <a:off x="4983886" y="2691427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869" name="Google Shape;869;p48"/>
          <p:cNvGrpSpPr/>
          <p:nvPr/>
        </p:nvGrpSpPr>
        <p:grpSpPr>
          <a:xfrm>
            <a:off x="975096" y="3323872"/>
            <a:ext cx="377700" cy="253852"/>
            <a:chOff x="1244800" y="3717225"/>
            <a:chExt cx="449375" cy="302025"/>
          </a:xfrm>
        </p:grpSpPr>
        <p:sp>
          <p:nvSpPr>
            <p:cNvPr id="870" name="Google Shape;870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76" name="Google Shape;876;p48"/>
          <p:cNvGrpSpPr/>
          <p:nvPr/>
        </p:nvGrpSpPr>
        <p:grpSpPr>
          <a:xfrm>
            <a:off x="1545186" y="3304414"/>
            <a:ext cx="367467" cy="287115"/>
            <a:chOff x="1923075" y="3694075"/>
            <a:chExt cx="437200" cy="341600"/>
          </a:xfrm>
        </p:grpSpPr>
        <p:sp>
          <p:nvSpPr>
            <p:cNvPr id="877" name="Google Shape;877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86" name="Google Shape;886;p48"/>
          <p:cNvGrpSpPr/>
          <p:nvPr/>
        </p:nvGrpSpPr>
        <p:grpSpPr>
          <a:xfrm>
            <a:off x="2113742" y="3299813"/>
            <a:ext cx="360301" cy="295814"/>
            <a:chOff x="2599525" y="3688600"/>
            <a:chExt cx="428675" cy="351950"/>
          </a:xfrm>
        </p:grpSpPr>
        <p:sp>
          <p:nvSpPr>
            <p:cNvPr id="887" name="Google Shape;887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90" name="Google Shape;890;p48"/>
          <p:cNvGrpSpPr/>
          <p:nvPr/>
        </p:nvGrpSpPr>
        <p:grpSpPr>
          <a:xfrm>
            <a:off x="2696125" y="3279346"/>
            <a:ext cx="333700" cy="329077"/>
            <a:chOff x="3292425" y="3664250"/>
            <a:chExt cx="397025" cy="391525"/>
          </a:xfrm>
        </p:grpSpPr>
        <p:sp>
          <p:nvSpPr>
            <p:cNvPr id="891" name="Google Shape;891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94" name="Google Shape;894;p48"/>
          <p:cNvGrpSpPr/>
          <p:nvPr/>
        </p:nvGrpSpPr>
        <p:grpSpPr>
          <a:xfrm>
            <a:off x="3233982" y="3321813"/>
            <a:ext cx="369526" cy="268183"/>
            <a:chOff x="3932350" y="3714775"/>
            <a:chExt cx="439650" cy="319075"/>
          </a:xfrm>
        </p:grpSpPr>
        <p:sp>
          <p:nvSpPr>
            <p:cNvPr id="895" name="Google Shape;895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00" name="Google Shape;900;p48"/>
          <p:cNvGrpSpPr/>
          <p:nvPr/>
        </p:nvGrpSpPr>
        <p:grpSpPr>
          <a:xfrm>
            <a:off x="3798966" y="3321813"/>
            <a:ext cx="369505" cy="268183"/>
            <a:chOff x="4604550" y="3714775"/>
            <a:chExt cx="439625" cy="319075"/>
          </a:xfrm>
        </p:grpSpPr>
        <p:sp>
          <p:nvSpPr>
            <p:cNvPr id="901" name="Google Shape;901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03" name="Google Shape;903;p48"/>
          <p:cNvGrpSpPr/>
          <p:nvPr/>
        </p:nvGrpSpPr>
        <p:grpSpPr>
          <a:xfrm>
            <a:off x="4377251" y="3294181"/>
            <a:ext cx="353136" cy="313738"/>
            <a:chOff x="5292575" y="3681900"/>
            <a:chExt cx="420150" cy="373275"/>
          </a:xfrm>
        </p:grpSpPr>
        <p:sp>
          <p:nvSpPr>
            <p:cNvPr id="904" name="Google Shape;904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11" name="Google Shape;911;p48"/>
          <p:cNvGrpSpPr/>
          <p:nvPr/>
        </p:nvGrpSpPr>
        <p:grpSpPr>
          <a:xfrm>
            <a:off x="4922273" y="3254258"/>
            <a:ext cx="393060" cy="393060"/>
            <a:chOff x="5941025" y="3634400"/>
            <a:chExt cx="467650" cy="467650"/>
          </a:xfrm>
        </p:grpSpPr>
        <p:sp>
          <p:nvSpPr>
            <p:cNvPr id="912" name="Google Shape;912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18" name="Google Shape;918;p48"/>
          <p:cNvGrpSpPr/>
          <p:nvPr/>
        </p:nvGrpSpPr>
        <p:grpSpPr>
          <a:xfrm>
            <a:off x="5512346" y="3279346"/>
            <a:ext cx="342882" cy="342903"/>
            <a:chOff x="6643075" y="3664250"/>
            <a:chExt cx="407950" cy="407975"/>
          </a:xfrm>
        </p:grpSpPr>
        <p:sp>
          <p:nvSpPr>
            <p:cNvPr id="919" name="Google Shape;919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21" name="Google Shape;921;p48"/>
          <p:cNvGrpSpPr/>
          <p:nvPr/>
        </p:nvGrpSpPr>
        <p:grpSpPr>
          <a:xfrm>
            <a:off x="413180" y="3830000"/>
            <a:ext cx="371564" cy="371543"/>
            <a:chOff x="576250" y="4319400"/>
            <a:chExt cx="442075" cy="442050"/>
          </a:xfrm>
        </p:grpSpPr>
        <p:sp>
          <p:nvSpPr>
            <p:cNvPr id="922" name="Google Shape;922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926" name="Google Shape;926;p48"/>
          <p:cNvSpPr/>
          <p:nvPr/>
        </p:nvSpPr>
        <p:spPr>
          <a:xfrm>
            <a:off x="962843" y="390229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7" name="Google Shape;927;p48"/>
          <p:cNvSpPr/>
          <p:nvPr/>
        </p:nvSpPr>
        <p:spPr>
          <a:xfrm>
            <a:off x="3253566" y="384547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8" name="Google Shape;928;p48"/>
          <p:cNvSpPr/>
          <p:nvPr/>
        </p:nvSpPr>
        <p:spPr>
          <a:xfrm>
            <a:off x="2688561" y="3866974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9" name="Google Shape;929;p48"/>
          <p:cNvSpPr/>
          <p:nvPr/>
        </p:nvSpPr>
        <p:spPr>
          <a:xfrm>
            <a:off x="3817038" y="3843944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930" name="Google Shape;930;p48"/>
          <p:cNvGrpSpPr/>
          <p:nvPr/>
        </p:nvGrpSpPr>
        <p:grpSpPr>
          <a:xfrm>
            <a:off x="4356785" y="3848932"/>
            <a:ext cx="394068" cy="325505"/>
            <a:chOff x="5268225" y="4341925"/>
            <a:chExt cx="468850" cy="387275"/>
          </a:xfrm>
        </p:grpSpPr>
        <p:sp>
          <p:nvSpPr>
            <p:cNvPr id="931" name="Google Shape;931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39" name="Google Shape;939;p48"/>
          <p:cNvGrpSpPr/>
          <p:nvPr/>
        </p:nvGrpSpPr>
        <p:grpSpPr>
          <a:xfrm>
            <a:off x="4941731" y="3838699"/>
            <a:ext cx="354145" cy="354145"/>
            <a:chOff x="5964175" y="4329750"/>
            <a:chExt cx="421350" cy="421350"/>
          </a:xfrm>
        </p:grpSpPr>
        <p:sp>
          <p:nvSpPr>
            <p:cNvPr id="940" name="Google Shape;940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42" name="Google Shape;942;p48"/>
          <p:cNvGrpSpPr/>
          <p:nvPr/>
        </p:nvGrpSpPr>
        <p:grpSpPr>
          <a:xfrm>
            <a:off x="977639" y="4403683"/>
            <a:ext cx="372594" cy="360301"/>
            <a:chOff x="1247825" y="5001950"/>
            <a:chExt cx="443300" cy="428675"/>
          </a:xfrm>
        </p:grpSpPr>
        <p:sp>
          <p:nvSpPr>
            <p:cNvPr id="943" name="Google Shape;943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49" name="Google Shape;949;p48"/>
          <p:cNvGrpSpPr/>
          <p:nvPr/>
        </p:nvGrpSpPr>
        <p:grpSpPr>
          <a:xfrm>
            <a:off x="1575885" y="4385760"/>
            <a:ext cx="306068" cy="389992"/>
            <a:chOff x="1959600" y="4980625"/>
            <a:chExt cx="364150" cy="464000"/>
          </a:xfrm>
        </p:grpSpPr>
        <p:sp>
          <p:nvSpPr>
            <p:cNvPr id="950" name="Google Shape;950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57" name="Google Shape;957;p48"/>
          <p:cNvGrpSpPr/>
          <p:nvPr/>
        </p:nvGrpSpPr>
        <p:grpSpPr>
          <a:xfrm>
            <a:off x="2118365" y="4400615"/>
            <a:ext cx="351077" cy="360806"/>
            <a:chOff x="2605025" y="4998300"/>
            <a:chExt cx="417700" cy="429275"/>
          </a:xfrm>
        </p:grpSpPr>
        <p:sp>
          <p:nvSpPr>
            <p:cNvPr id="958" name="Google Shape;958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61" name="Google Shape;961;p48"/>
          <p:cNvGrpSpPr/>
          <p:nvPr/>
        </p:nvGrpSpPr>
        <p:grpSpPr>
          <a:xfrm>
            <a:off x="2649057" y="4403683"/>
            <a:ext cx="419662" cy="349543"/>
            <a:chOff x="3236425" y="5001950"/>
            <a:chExt cx="499300" cy="415875"/>
          </a:xfrm>
        </p:grpSpPr>
        <p:sp>
          <p:nvSpPr>
            <p:cNvPr id="962" name="Google Shape;962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3264177" y="4385760"/>
            <a:ext cx="319369" cy="380263"/>
            <a:chOff x="3968275" y="4980625"/>
            <a:chExt cx="379975" cy="452425"/>
          </a:xfrm>
        </p:grpSpPr>
        <p:sp>
          <p:nvSpPr>
            <p:cNvPr id="969" name="Google Shape;969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4919710" y="4470713"/>
            <a:ext cx="404323" cy="220085"/>
            <a:chOff x="5937975" y="5081700"/>
            <a:chExt cx="481050" cy="261850"/>
          </a:xfrm>
        </p:grpSpPr>
        <p:sp>
          <p:nvSpPr>
            <p:cNvPr id="973" name="Google Shape;973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76" name="Google Shape;976;p48"/>
          <p:cNvGrpSpPr/>
          <p:nvPr/>
        </p:nvGrpSpPr>
        <p:grpSpPr>
          <a:xfrm>
            <a:off x="5537918" y="4428247"/>
            <a:ext cx="290183" cy="333679"/>
            <a:chOff x="6673500" y="5031175"/>
            <a:chExt cx="345250" cy="397000"/>
          </a:xfrm>
        </p:grpSpPr>
        <p:sp>
          <p:nvSpPr>
            <p:cNvPr id="977" name="Google Shape;977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982" name="Google Shape;982;p48"/>
          <p:cNvGrpSpPr/>
          <p:nvPr/>
        </p:nvGrpSpPr>
        <p:grpSpPr>
          <a:xfrm>
            <a:off x="3229905" y="452892"/>
            <a:ext cx="387933" cy="345971"/>
            <a:chOff x="3927500" y="301425"/>
            <a:chExt cx="461550" cy="411625"/>
          </a:xfrm>
        </p:grpSpPr>
        <p:sp>
          <p:nvSpPr>
            <p:cNvPr id="983" name="Google Shape;983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5517452" y="459553"/>
            <a:ext cx="332670" cy="332670"/>
            <a:chOff x="6649150" y="309350"/>
            <a:chExt cx="395800" cy="395800"/>
          </a:xfrm>
        </p:grpSpPr>
        <p:sp>
          <p:nvSpPr>
            <p:cNvPr id="1011" name="Google Shape;1011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34" name="Google Shape;1034;p48"/>
          <p:cNvGrpSpPr/>
          <p:nvPr/>
        </p:nvGrpSpPr>
        <p:grpSpPr>
          <a:xfrm>
            <a:off x="4949905" y="467223"/>
            <a:ext cx="337797" cy="319873"/>
            <a:chOff x="5973900" y="318475"/>
            <a:chExt cx="401900" cy="380575"/>
          </a:xfrm>
        </p:grpSpPr>
        <p:sp>
          <p:nvSpPr>
            <p:cNvPr id="1035" name="Google Shape;1035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49" name="Google Shape;1049;p48"/>
          <p:cNvGrpSpPr/>
          <p:nvPr/>
        </p:nvGrpSpPr>
        <p:grpSpPr>
          <a:xfrm>
            <a:off x="995058" y="980516"/>
            <a:ext cx="342882" cy="418128"/>
            <a:chOff x="1268550" y="929175"/>
            <a:chExt cx="407950" cy="497475"/>
          </a:xfrm>
        </p:grpSpPr>
        <p:sp>
          <p:nvSpPr>
            <p:cNvPr id="1050" name="Google Shape;1050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53" name="Google Shape;1053;p48"/>
          <p:cNvGrpSpPr/>
          <p:nvPr/>
        </p:nvGrpSpPr>
        <p:grpSpPr>
          <a:xfrm>
            <a:off x="5481122" y="996380"/>
            <a:ext cx="405331" cy="388962"/>
            <a:chOff x="6605925" y="948050"/>
            <a:chExt cx="482250" cy="462775"/>
          </a:xfrm>
        </p:grpSpPr>
        <p:sp>
          <p:nvSpPr>
            <p:cNvPr id="1054" name="Google Shape;1054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5575804" y="2148349"/>
            <a:ext cx="215966" cy="342399"/>
            <a:chOff x="6718575" y="2318625"/>
            <a:chExt cx="256950" cy="407375"/>
          </a:xfrm>
        </p:grpSpPr>
        <p:sp>
          <p:nvSpPr>
            <p:cNvPr id="1061" name="Google Shape;1061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69" name="Google Shape;1069;p48"/>
          <p:cNvGrpSpPr/>
          <p:nvPr/>
        </p:nvGrpSpPr>
        <p:grpSpPr>
          <a:xfrm>
            <a:off x="2677193" y="2775257"/>
            <a:ext cx="363369" cy="221115"/>
            <a:chOff x="3269900" y="3064500"/>
            <a:chExt cx="432325" cy="263075"/>
          </a:xfrm>
        </p:grpSpPr>
        <p:sp>
          <p:nvSpPr>
            <p:cNvPr id="1070" name="Google Shape;1070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73" name="Google Shape;1073;p48"/>
          <p:cNvGrpSpPr/>
          <p:nvPr/>
        </p:nvGrpSpPr>
        <p:grpSpPr>
          <a:xfrm>
            <a:off x="5551219" y="2707701"/>
            <a:ext cx="265115" cy="372594"/>
            <a:chOff x="6689325" y="2984125"/>
            <a:chExt cx="315425" cy="443300"/>
          </a:xfrm>
        </p:grpSpPr>
        <p:sp>
          <p:nvSpPr>
            <p:cNvPr id="1074" name="Google Shape;1074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79" name="Google Shape;1079;p48"/>
          <p:cNvGrpSpPr/>
          <p:nvPr/>
        </p:nvGrpSpPr>
        <p:grpSpPr>
          <a:xfrm>
            <a:off x="1599945" y="3802369"/>
            <a:ext cx="256416" cy="414535"/>
            <a:chOff x="1988225" y="4286525"/>
            <a:chExt cx="305075" cy="493200"/>
          </a:xfrm>
        </p:grpSpPr>
        <p:sp>
          <p:nvSpPr>
            <p:cNvPr id="1080" name="Google Shape;1080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87" name="Google Shape;1087;p48"/>
          <p:cNvGrpSpPr/>
          <p:nvPr/>
        </p:nvGrpSpPr>
        <p:grpSpPr>
          <a:xfrm>
            <a:off x="2143937" y="3831534"/>
            <a:ext cx="309640" cy="392030"/>
            <a:chOff x="2635450" y="4321225"/>
            <a:chExt cx="368400" cy="466425"/>
          </a:xfrm>
        </p:grpSpPr>
        <p:sp>
          <p:nvSpPr>
            <p:cNvPr id="1088" name="Google Shape;1088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5512346" y="3821805"/>
            <a:ext cx="342882" cy="383835"/>
            <a:chOff x="6643075" y="4309650"/>
            <a:chExt cx="407950" cy="456675"/>
          </a:xfrm>
        </p:grpSpPr>
        <p:sp>
          <p:nvSpPr>
            <p:cNvPr id="1095" name="Google Shape;1095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104" name="Google Shape;1104;p48"/>
          <p:cNvGrpSpPr/>
          <p:nvPr/>
        </p:nvGrpSpPr>
        <p:grpSpPr>
          <a:xfrm>
            <a:off x="4327619" y="4363760"/>
            <a:ext cx="452420" cy="433992"/>
            <a:chOff x="5233525" y="4954450"/>
            <a:chExt cx="538275" cy="516350"/>
          </a:xfrm>
        </p:grpSpPr>
        <p:sp>
          <p:nvSpPr>
            <p:cNvPr id="1105" name="Google Shape;1105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3758538" y="4371429"/>
            <a:ext cx="460615" cy="418653"/>
            <a:chOff x="4556450" y="4963575"/>
            <a:chExt cx="548025" cy="498100"/>
          </a:xfrm>
        </p:grpSpPr>
        <p:sp>
          <p:nvSpPr>
            <p:cNvPr id="1117" name="Google Shape;1117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122" name="Google Shape;1122;p48"/>
          <p:cNvGrpSpPr/>
          <p:nvPr/>
        </p:nvGrpSpPr>
        <p:grpSpPr>
          <a:xfrm>
            <a:off x="375820" y="4462014"/>
            <a:ext cx="445255" cy="246182"/>
            <a:chOff x="531800" y="5071350"/>
            <a:chExt cx="529750" cy="292900"/>
          </a:xfrm>
        </p:grpSpPr>
        <p:sp>
          <p:nvSpPr>
            <p:cNvPr id="1123" name="Google Shape;1123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130" name="Google Shape;1130;p48"/>
          <p:cNvGrpSpPr/>
          <p:nvPr/>
        </p:nvGrpSpPr>
        <p:grpSpPr>
          <a:xfrm>
            <a:off x="7320094" y="1875175"/>
            <a:ext cx="433992" cy="422729"/>
            <a:chOff x="5916675" y="927975"/>
            <a:chExt cx="516350" cy="502950"/>
          </a:xfrm>
        </p:grpSpPr>
        <p:sp>
          <p:nvSpPr>
            <p:cNvPr id="1131" name="Google Shape;113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8"/>
          <p:cNvGrpSpPr/>
          <p:nvPr/>
        </p:nvGrpSpPr>
        <p:grpSpPr>
          <a:xfrm>
            <a:off x="6436114" y="2581077"/>
            <a:ext cx="1079481" cy="1051467"/>
            <a:chOff x="5916675" y="927975"/>
            <a:chExt cx="516350" cy="502950"/>
          </a:xfrm>
        </p:grpSpPr>
        <p:sp>
          <p:nvSpPr>
            <p:cNvPr id="1134" name="Google Shape;1134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48"/>
          <p:cNvGrpSpPr/>
          <p:nvPr/>
        </p:nvGrpSpPr>
        <p:grpSpPr>
          <a:xfrm>
            <a:off x="6436257" y="1875175"/>
            <a:ext cx="433992" cy="422729"/>
            <a:chOff x="5916675" y="927975"/>
            <a:chExt cx="516350" cy="502950"/>
          </a:xfrm>
        </p:grpSpPr>
        <p:sp>
          <p:nvSpPr>
            <p:cNvPr id="1137" name="Google Shape;1137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9" name="Google Shape;1139;p48"/>
          <p:cNvSpPr/>
          <p:nvPr/>
        </p:nvSpPr>
        <p:spPr>
          <a:xfrm>
            <a:off x="7512255" y="21115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48"/>
          <p:cNvSpPr/>
          <p:nvPr/>
        </p:nvSpPr>
        <p:spPr>
          <a:xfrm>
            <a:off x="6628418" y="21115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8"/>
          <p:cNvSpPr/>
          <p:nvPr/>
        </p:nvSpPr>
        <p:spPr>
          <a:xfrm>
            <a:off x="6913953" y="3169090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47" name="Google Shape;1147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54" name="Google Shape;1154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59" name="Google Shape;1159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63" name="Google Shape;1163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69" name="Google Shape;1169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73" name="Google Shape;1173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78" name="Google Shape;1178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84" name="Google Shape;1184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91" name="Google Shape;1191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94" name="Google Shape;1194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7" name="Google Shape;1197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98" name="Google Shape;1198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4" name="Google Shape;1204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05" name="Google Shape;1205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11" name="Google Shape;1211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215" name="Google Shape;1215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16" name="Google Shape;1216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6" name="Google Shape;1226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33" name="Google Shape;1233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38" name="Google Shape;1238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3" name="Google Shape;1243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44" name="Google Shape;1244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0" name="Google Shape;1250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51" name="Google Shape;1251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56" name="Google Shape;1256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61" name="Google Shape;1261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6" name="Google Shape;1266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67" name="Google Shape;126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7" name="Google Shape;1277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78" name="Google Shape;1278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1" name="Google Shape;1281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82" name="Google Shape;128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92" name="Google Shape;1292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93" name="Google Shape;1293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97" name="Google Shape;1297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98" name="Google Shape;1298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8" name="Google Shape;1308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09" name="Google Shape;1309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6" name="Google Shape;1316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317" name="Google Shape;1317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22" name="Google Shape;1322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27" name="Google Shape;1327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2" name="Google Shape;1332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33" name="Google Shape;1333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40" name="Google Shape;1340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3" name="Google Shape;1343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44" name="Google Shape;1344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9" name="Google Shape;1349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50" name="Google Shape;1350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6" name="Google Shape;1356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57" name="Google Shape;1357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61" name="Google Shape;1361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66" name="Google Shape;1366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73" name="Google Shape;1373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0" name="Google Shape;1380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81" name="Google Shape;1381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5" name="Google Shape;1385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86" name="Google Shape;1386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90" name="Google Shape;1390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3" name="Google Shape;1393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94" name="Google Shape;1394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99" name="Google Shape;1399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04" name="Google Shape;1404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9" name="Google Shape;1409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10" name="Google Shape;1410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6" name="Google Shape;1416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417" name="Google Shape;1417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25" name="Google Shape;1425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7" name="Google Shape;1437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38" name="Google Shape;1438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43" name="Google Shape;1443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6" name="Google Shape;1446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47" name="Google Shape;1447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54" name="Google Shape;1454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63" name="Google Shape;1463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5" name="Google Shape;1475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76" name="Google Shape;1476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89" name="Google Shape;1489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1" name="Google Shape;1501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02" name="Google Shape;1502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8" name="Google Shape;1508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09" name="Google Shape;1509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9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1525" name="Google Shape;1525;p49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1977511" y="4756688"/>
              <a:ext cx="82018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30" name="Google Shape;1530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31" name="Google Shape;1531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4" name="Google Shape;1534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35" name="Google Shape;1535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8" name="Google Shape;1538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39" name="Google Shape;1539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2" name="Google Shape;1542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43" name="Google Shape;1543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46" name="Google Shape;1546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47" name="Google Shape;1547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56" name="Google Shape;1556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0" name="Google Shape;1580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81" name="Google Shape;1581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82" name="Google Shape;158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4" name="Google Shape;1584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85" name="Google Shape;158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7" name="Google Shape;1587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88" name="Google Shape;1588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90" name="Google Shape;1590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91" name="Google Shape;1591;p4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50"/>
          <p:cNvSpPr txBox="1"/>
          <p:nvPr/>
        </p:nvSpPr>
        <p:spPr>
          <a:xfrm>
            <a:off x="808100" y="838100"/>
            <a:ext cx="80325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7" name="Google Shape;1597;p50"/>
          <p:cNvSpPr txBox="1"/>
          <p:nvPr/>
        </p:nvSpPr>
        <p:spPr>
          <a:xfrm>
            <a:off x="808100" y="23140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8" name="Google Shape;1598;p5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05" name="Google Shape;1605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06" name="Google Shape;1606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07" name="Google Shape;1607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08" name="Google Shape;1608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09" name="Google Shape;1609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10" name="Google Shape;1610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11" name="Google Shape;1611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12" name="Google Shape;1612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13" name="Google Shape;1613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14" name="Google Shape;1614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15" name="Google Shape;1615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616" name="Google Shape;1616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17" name="Google Shape;1617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16821</TotalTime>
  <Words>3915</Words>
  <Application>Microsoft Macintosh PowerPoint</Application>
  <PresentationFormat>如螢幕大小 (16:9)</PresentationFormat>
  <Paragraphs>737</Paragraphs>
  <Slides>93</Slides>
  <Notes>86</Notes>
  <HiddenSlides>40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93</vt:i4>
      </vt:variant>
    </vt:vector>
  </HeadingPairs>
  <TitlesOfParts>
    <vt:vector size="101" baseType="lpstr">
      <vt:lpstr>新細明體</vt:lpstr>
      <vt:lpstr>Roboto Slab</vt:lpstr>
      <vt:lpstr>Montserrat</vt:lpstr>
      <vt:lpstr>Source Sans Pro</vt:lpstr>
      <vt:lpstr>Microsoft JhengHei</vt:lpstr>
      <vt:lpstr>Calibri</vt:lpstr>
      <vt:lpstr>Arial</vt:lpstr>
      <vt:lpstr>Cordelia template</vt:lpstr>
      <vt:lpstr>人工智慧微課程 第四單元：利用程式來分析文字、語言</vt:lpstr>
      <vt:lpstr>課後問卷 – 第四週</vt:lpstr>
      <vt:lpstr>第 3 – 6 課堂脈絡與目標</vt:lpstr>
      <vt:lpstr>目前的應用</vt:lpstr>
      <vt:lpstr>目前的應用</vt:lpstr>
      <vt:lpstr>目前的應用</vt:lpstr>
      <vt:lpstr>目前的應用</vt:lpstr>
      <vt:lpstr>學習目標</vt:lpstr>
      <vt:lpstr>課程內容</vt:lpstr>
      <vt:lpstr>課程內容</vt:lpstr>
      <vt:lpstr>課後問卷 – 第四週</vt:lpstr>
      <vt:lpstr>1. 文字的字數計算(Word Count) </vt:lpstr>
      <vt:lpstr>文字的字數計算(Word Count)</vt:lpstr>
      <vt:lpstr>文字的字數計算(Word Count)</vt:lpstr>
      <vt:lpstr>文字的字數計算(Word Count)</vt:lpstr>
      <vt:lpstr>文字的字數計算(Word Count)</vt:lpstr>
      <vt:lpstr>文字的字數計算(Word Count)</vt:lpstr>
      <vt:lpstr>文字的字數計算(Word Count)</vt:lpstr>
      <vt:lpstr>文字的字數計算(Word Count)</vt:lpstr>
      <vt:lpstr>文字的字數計算(Word Count)</vt:lpstr>
      <vt:lpstr>文字的字數計算(Word Count)</vt:lpstr>
      <vt:lpstr>課程內容</vt:lpstr>
      <vt:lpstr>課後問卷 – 第四週</vt:lpstr>
      <vt:lpstr>課堂練習1：不插電文字字數計算與分析 </vt:lpstr>
      <vt:lpstr>課堂練習1：不插電文字字數計算與分析 </vt:lpstr>
      <vt:lpstr>課堂練習1：不插電文字字數計算與分析 </vt:lpstr>
      <vt:lpstr>課堂練習1：不插電文字字數計算與分析 </vt:lpstr>
      <vt:lpstr>課堂練習1：不插電文字字數計算與分析 </vt:lpstr>
      <vt:lpstr>課堂練習1：不插電文字字數計算與分析 </vt:lpstr>
      <vt:lpstr>課程內容</vt:lpstr>
      <vt:lpstr>課後問卷 – 第四週</vt:lpstr>
      <vt:lpstr>2. 文字相似度的定義與計算流程</vt:lpstr>
      <vt:lpstr>文字相似度的定義與計算流程</vt:lpstr>
      <vt:lpstr>文字相似度的定義與計算流程</vt:lpstr>
      <vt:lpstr>文字相似度的定義與計算流程</vt:lpstr>
      <vt:lpstr>文字相似度的定義與計算流程</vt:lpstr>
      <vt:lpstr>文字相似度的定義與計算流程</vt:lpstr>
      <vt:lpstr>文字相似度的定義與計算流程</vt:lpstr>
      <vt:lpstr>文字相似度的定義與計算流程</vt:lpstr>
      <vt:lpstr>文字相似度的定義與計算流程</vt:lpstr>
      <vt:lpstr>文字相似度的定義與計算流程</vt:lpstr>
      <vt:lpstr>課程內容</vt:lpstr>
      <vt:lpstr>課堂練習2：利用線上工具計算文字相似度</vt:lpstr>
      <vt:lpstr>課後問卷 – 第四週</vt:lpstr>
      <vt:lpstr>課程內容</vt:lpstr>
      <vt:lpstr>課後問卷 – 第四週</vt:lpstr>
      <vt:lpstr>句子相似度的定義與計算流程</vt:lpstr>
      <vt:lpstr>句子相似度的定義與計算流程</vt:lpstr>
      <vt:lpstr>句子相似度的定義與計算流程</vt:lpstr>
      <vt:lpstr>句子相似度的定義與計算流程</vt:lpstr>
      <vt:lpstr>句子相似度的定義與計算流程</vt:lpstr>
      <vt:lpstr>課程內容</vt:lpstr>
      <vt:lpstr>課後問卷 – 第四週</vt:lpstr>
      <vt:lpstr>課堂練習3：利用線上工具計算句子相似度</vt:lpstr>
      <vt:lpstr>Instructions for use</vt:lpstr>
      <vt:lpstr>Hello!</vt:lpstr>
      <vt:lpstr>1. Transition headline</vt:lpstr>
      <vt:lpstr>PowerPoint 簡報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PowerPoint 簡報</vt:lpstr>
      <vt:lpstr>Use charts to explain your ideas</vt:lpstr>
      <vt:lpstr>Or diagrams to explain complex ideas</vt:lpstr>
      <vt:lpstr>And tables to compare data</vt:lpstr>
      <vt:lpstr>Maps</vt:lpstr>
      <vt:lpstr>89,526,124</vt:lpstr>
      <vt:lpstr>Presentation design</vt:lpstr>
      <vt:lpstr>89,526,124$</vt:lpstr>
      <vt:lpstr>Our process is easy</vt:lpstr>
      <vt:lpstr>Let’s review some concepts</vt:lpstr>
      <vt:lpstr>PowerPoint 簡報</vt:lpstr>
      <vt:lpstr>PowerPoint 簡報</vt:lpstr>
      <vt:lpstr>PowerPoint 簡報</vt:lpstr>
      <vt:lpstr>PowerPoint 簡報</vt:lpstr>
      <vt:lpstr>Thanks!</vt:lpstr>
      <vt:lpstr>Credits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簡報</vt:lpstr>
      <vt:lpstr>Diagrams and infographics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Elvis Hsin-Hui Wu</cp:lastModifiedBy>
  <cp:revision>147</cp:revision>
  <cp:lastPrinted>2022-03-02T18:46:19Z</cp:lastPrinted>
  <dcterms:modified xsi:type="dcterms:W3CDTF">2022-04-18T23:44:39Z</dcterms:modified>
</cp:coreProperties>
</file>